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7540" cy="15596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7065" cy="355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862198" y="3858926"/>
            <a:ext cx="396684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270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065" marR="5080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2:</a:t>
            </a:r>
            <a:r>
              <a:rPr dirty="0" sz="2050" spc="32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“Relativity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II: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Dynamics” </a:t>
            </a: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40"/>
              <a:t>For</a:t>
            </a:r>
            <a:r>
              <a:rPr dirty="0" spc="-75"/>
              <a:t> </a:t>
            </a:r>
            <a:r>
              <a:rPr dirty="0" spc="-45"/>
              <a:t>each</a:t>
            </a:r>
            <a:r>
              <a:rPr dirty="0" spc="-65"/>
              <a:t> </a:t>
            </a:r>
            <a:r>
              <a:rPr dirty="0"/>
              <a:t>pair</a:t>
            </a:r>
            <a:r>
              <a:rPr dirty="0" spc="-75"/>
              <a:t> </a:t>
            </a:r>
            <a:r>
              <a:rPr dirty="0" spc="-120"/>
              <a:t>of</a:t>
            </a:r>
            <a:r>
              <a:rPr dirty="0" spc="-65"/>
              <a:t> </a:t>
            </a:r>
            <a:r>
              <a:rPr dirty="0"/>
              <a:t>points</a:t>
            </a:r>
            <a:r>
              <a:rPr dirty="0" spc="-75"/>
              <a:t> </a:t>
            </a:r>
            <a:r>
              <a:rPr dirty="0" spc="-60"/>
              <a:t>given</a:t>
            </a:r>
            <a:r>
              <a:rPr dirty="0" spc="-65"/>
              <a:t> </a:t>
            </a:r>
            <a:r>
              <a:rPr dirty="0" spc="-55"/>
              <a:t>below,</a:t>
            </a:r>
            <a:r>
              <a:rPr dirty="0" spc="-20"/>
              <a:t> </a:t>
            </a:r>
            <a:r>
              <a:rPr dirty="0" spc="-70"/>
              <a:t>is</a:t>
            </a:r>
            <a:r>
              <a:rPr dirty="0" spc="-75"/>
              <a:t> </a:t>
            </a:r>
            <a:r>
              <a:rPr dirty="0"/>
              <a:t>their</a:t>
            </a:r>
            <a:r>
              <a:rPr dirty="0" spc="-70"/>
              <a:t> </a:t>
            </a:r>
            <a:r>
              <a:rPr dirty="0"/>
              <a:t>separation</a:t>
            </a:r>
            <a:r>
              <a:rPr dirty="0" spc="-70"/>
              <a:t> </a:t>
            </a:r>
            <a:r>
              <a:rPr dirty="0"/>
              <a:t>A)</a:t>
            </a:r>
            <a:r>
              <a:rPr dirty="0" spc="-70"/>
              <a:t> </a:t>
            </a:r>
            <a:r>
              <a:rPr dirty="0" spc="-10"/>
              <a:t>spacelike,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605583"/>
            <a:ext cx="350202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timelike,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lightlike?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2041293"/>
            <a:ext cx="1227536" cy="127896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93191" y="3449883"/>
            <a:ext cx="126746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2.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3.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4.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85"/>
              </a:spcBef>
            </a:pPr>
            <a:r>
              <a:rPr dirty="0" sz="2050" spc="-10"/>
              <a:t>For</a:t>
            </a:r>
            <a:r>
              <a:rPr dirty="0" sz="2050" spc="-65"/>
              <a:t> </a:t>
            </a:r>
            <a:r>
              <a:rPr dirty="0" sz="2050" spc="-25"/>
              <a:t>each</a:t>
            </a:r>
            <a:r>
              <a:rPr dirty="0" sz="2050" spc="-45"/>
              <a:t> </a:t>
            </a:r>
            <a:r>
              <a:rPr dirty="0" sz="2050"/>
              <a:t>pair</a:t>
            </a:r>
            <a:r>
              <a:rPr dirty="0" sz="2050" spc="-50"/>
              <a:t> </a:t>
            </a:r>
            <a:r>
              <a:rPr dirty="0" sz="2050" spc="-110"/>
              <a:t>of</a:t>
            </a:r>
            <a:r>
              <a:rPr dirty="0" sz="2050" spc="-30"/>
              <a:t> </a:t>
            </a:r>
            <a:r>
              <a:rPr dirty="0" sz="2050"/>
              <a:t>points</a:t>
            </a:r>
            <a:r>
              <a:rPr dirty="0" sz="2050" spc="-45"/>
              <a:t> </a:t>
            </a:r>
            <a:r>
              <a:rPr dirty="0" sz="2050" spc="-55"/>
              <a:t>given</a:t>
            </a:r>
            <a:r>
              <a:rPr dirty="0" sz="2050" spc="-45"/>
              <a:t> below,</a:t>
            </a:r>
            <a:r>
              <a:rPr dirty="0" sz="2050" spc="-15"/>
              <a:t> </a:t>
            </a:r>
            <a:r>
              <a:rPr dirty="0" sz="2050" spc="-30"/>
              <a:t>is</a:t>
            </a:r>
            <a:r>
              <a:rPr dirty="0" sz="2050" spc="-50"/>
              <a:t> </a:t>
            </a:r>
            <a:r>
              <a:rPr dirty="0" sz="2050"/>
              <a:t>their</a:t>
            </a:r>
            <a:r>
              <a:rPr dirty="0" sz="2050" spc="-45"/>
              <a:t> </a:t>
            </a:r>
            <a:r>
              <a:rPr dirty="0" sz="2050"/>
              <a:t>separation</a:t>
            </a:r>
            <a:r>
              <a:rPr dirty="0" sz="2050" spc="-45"/>
              <a:t> </a:t>
            </a:r>
            <a:r>
              <a:rPr dirty="0" sz="2050"/>
              <a:t>A)</a:t>
            </a:r>
            <a:r>
              <a:rPr dirty="0" sz="2050" spc="-50"/>
              <a:t> </a:t>
            </a:r>
            <a:r>
              <a:rPr dirty="0" sz="2050" spc="-40"/>
              <a:t>spacelike,</a:t>
            </a:r>
            <a:r>
              <a:rPr dirty="0" sz="2050" spc="-15"/>
              <a:t> </a:t>
            </a:r>
            <a:r>
              <a:rPr dirty="0" sz="2050"/>
              <a:t>B)</a:t>
            </a:r>
            <a:r>
              <a:rPr dirty="0" sz="2050" spc="-45"/>
              <a:t> </a:t>
            </a:r>
            <a:r>
              <a:rPr dirty="0" sz="2050" spc="-10"/>
              <a:t>timelike, </a:t>
            </a:r>
            <a:r>
              <a:rPr dirty="0" sz="2050"/>
              <a:t>or</a:t>
            </a:r>
            <a:r>
              <a:rPr dirty="0" sz="2050" spc="95"/>
              <a:t> </a:t>
            </a:r>
            <a:r>
              <a:rPr dirty="0" sz="2050"/>
              <a:t>C)</a:t>
            </a:r>
            <a:r>
              <a:rPr dirty="0" sz="2050" spc="105"/>
              <a:t> </a:t>
            </a:r>
            <a:r>
              <a:rPr dirty="0" sz="2050" spc="-10"/>
              <a:t>lightlike?</a:t>
            </a:r>
            <a:endParaRPr sz="2050"/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1925748"/>
            <a:ext cx="1227536" cy="127896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830300" y="3451790"/>
            <a:ext cx="1810385" cy="388302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4"/>
              </a:spcBef>
              <a:buAutoNum type="arabicPeriod"/>
              <a:tabLst>
                <a:tab pos="271780" algn="l"/>
              </a:tabLst>
            </a:pPr>
            <a:r>
              <a:rPr dirty="0" sz="2050">
                <a:latin typeface="Times New Roman"/>
                <a:cs typeface="Times New Roman"/>
              </a:rPr>
              <a:t>1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  <a:p>
            <a:pPr marL="261620">
              <a:lnSpc>
                <a:spcPct val="100000"/>
              </a:lnSpc>
              <a:spcBef>
                <a:spcPts val="1525"/>
              </a:spcBef>
              <a:tabLst>
                <a:tab pos="1614805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A</a:t>
            </a:r>
            <a:endParaRPr sz="205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1525"/>
              </a:spcBef>
              <a:buAutoNum type="arabicPeriod" startAt="2"/>
              <a:tabLst>
                <a:tab pos="271780" algn="l"/>
              </a:tabLst>
            </a:pPr>
            <a:r>
              <a:rPr dirty="0" sz="2050">
                <a:latin typeface="Times New Roman"/>
                <a:cs typeface="Times New Roman"/>
              </a:rPr>
              <a:t>1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  <a:p>
            <a:pPr marL="261620">
              <a:lnSpc>
                <a:spcPct val="100000"/>
              </a:lnSpc>
              <a:spcBef>
                <a:spcPts val="1525"/>
              </a:spcBef>
              <a:tabLst>
                <a:tab pos="1614805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B</a:t>
            </a:r>
            <a:endParaRPr sz="205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1525"/>
              </a:spcBef>
              <a:buAutoNum type="arabicPeriod" startAt="3"/>
              <a:tabLst>
                <a:tab pos="271780" algn="l"/>
              </a:tabLst>
            </a:pPr>
            <a:r>
              <a:rPr dirty="0" sz="2050">
                <a:latin typeface="Times New Roman"/>
                <a:cs typeface="Times New Roman"/>
              </a:rPr>
              <a:t>1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4</a:t>
            </a:r>
            <a:endParaRPr sz="2050">
              <a:latin typeface="Times New Roman"/>
              <a:cs typeface="Times New Roman"/>
            </a:endParaRPr>
          </a:p>
          <a:p>
            <a:pPr marL="261620">
              <a:lnSpc>
                <a:spcPct val="100000"/>
              </a:lnSpc>
              <a:spcBef>
                <a:spcPts val="1525"/>
              </a:spcBef>
              <a:tabLst>
                <a:tab pos="1614805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1525"/>
              </a:spcBef>
              <a:buAutoNum type="arabicPeriod" startAt="4"/>
              <a:tabLst>
                <a:tab pos="271780" algn="l"/>
              </a:tabLst>
            </a:pPr>
            <a:r>
              <a:rPr dirty="0" sz="2050">
                <a:latin typeface="Times New Roman"/>
                <a:cs typeface="Times New Roman"/>
              </a:rPr>
              <a:t>2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  <a:p>
            <a:pPr marL="261620">
              <a:lnSpc>
                <a:spcPct val="100000"/>
              </a:lnSpc>
              <a:spcBef>
                <a:spcPts val="1525"/>
              </a:spcBef>
              <a:tabLst>
                <a:tab pos="1614805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Rank</a:t>
            </a:r>
            <a:r>
              <a:rPr dirty="0" spc="135"/>
              <a:t> </a:t>
            </a:r>
            <a:r>
              <a:rPr dirty="0"/>
              <a:t>all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world</a:t>
            </a:r>
            <a:r>
              <a:rPr dirty="0" spc="140"/>
              <a:t> </a:t>
            </a:r>
            <a:r>
              <a:rPr dirty="0"/>
              <a:t>lines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spacetime</a:t>
            </a:r>
            <a:r>
              <a:rPr dirty="0" spc="130"/>
              <a:t> </a:t>
            </a:r>
            <a:r>
              <a:rPr dirty="0"/>
              <a:t>diagram</a:t>
            </a:r>
            <a:r>
              <a:rPr dirty="0" spc="140"/>
              <a:t> </a:t>
            </a:r>
            <a:r>
              <a:rPr dirty="0"/>
              <a:t>below</a:t>
            </a:r>
            <a:r>
              <a:rPr dirty="0" spc="135"/>
              <a:t> </a:t>
            </a:r>
            <a:r>
              <a:rPr dirty="0" spc="-10"/>
              <a:t>(red, </a:t>
            </a:r>
            <a:r>
              <a:rPr dirty="0"/>
              <a:t>orange,</a:t>
            </a:r>
            <a:r>
              <a:rPr dirty="0" spc="390"/>
              <a:t> </a:t>
            </a:r>
            <a:r>
              <a:rPr dirty="0"/>
              <a:t>green,</a:t>
            </a:r>
            <a:r>
              <a:rPr dirty="0" spc="400"/>
              <a:t> </a:t>
            </a:r>
            <a:r>
              <a:rPr dirty="0"/>
              <a:t>blue)</a:t>
            </a:r>
            <a:r>
              <a:rPr dirty="0" spc="345"/>
              <a:t> </a:t>
            </a:r>
            <a:r>
              <a:rPr dirty="0"/>
              <a:t>from</a:t>
            </a:r>
            <a:r>
              <a:rPr dirty="0" spc="335"/>
              <a:t> </a:t>
            </a:r>
            <a:r>
              <a:rPr dirty="0"/>
              <a:t>shortest</a:t>
            </a:r>
            <a:r>
              <a:rPr dirty="0" spc="345"/>
              <a:t> </a:t>
            </a:r>
            <a:r>
              <a:rPr dirty="0"/>
              <a:t>to</a:t>
            </a:r>
            <a:r>
              <a:rPr dirty="0" spc="340"/>
              <a:t> </a:t>
            </a:r>
            <a:r>
              <a:rPr dirty="0"/>
              <a:t>longest</a:t>
            </a:r>
            <a:r>
              <a:rPr dirty="0" spc="345"/>
              <a:t> </a:t>
            </a:r>
            <a:r>
              <a:rPr dirty="0"/>
              <a:t>proper</a:t>
            </a:r>
            <a:r>
              <a:rPr dirty="0" spc="340"/>
              <a:t> </a:t>
            </a:r>
            <a:r>
              <a:rPr dirty="0"/>
              <a:t>time.</a:t>
            </a:r>
            <a:r>
              <a:rPr dirty="0" spc="220"/>
              <a:t>  </a:t>
            </a:r>
            <a:r>
              <a:rPr dirty="0" spc="-10"/>
              <a:t>(It’s possible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/>
              <a:t>some</a:t>
            </a:r>
            <a:r>
              <a:rPr dirty="0" spc="40"/>
              <a:t> </a:t>
            </a:r>
            <a:r>
              <a:rPr dirty="0"/>
              <a:t>may</a:t>
            </a:r>
            <a:r>
              <a:rPr dirty="0" spc="35"/>
              <a:t> </a:t>
            </a:r>
            <a:r>
              <a:rPr dirty="0"/>
              <a:t>be</a:t>
            </a:r>
            <a:r>
              <a:rPr dirty="0" spc="30"/>
              <a:t> </a:t>
            </a:r>
            <a:r>
              <a:rPr dirty="0" spc="-10"/>
              <a:t>equal.)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339" y="2448026"/>
            <a:ext cx="1224172" cy="23937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Rank</a:t>
            </a:r>
            <a:r>
              <a:rPr dirty="0" spc="135"/>
              <a:t> </a:t>
            </a:r>
            <a:r>
              <a:rPr dirty="0"/>
              <a:t>all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world</a:t>
            </a:r>
            <a:r>
              <a:rPr dirty="0" spc="140"/>
              <a:t> </a:t>
            </a:r>
            <a:r>
              <a:rPr dirty="0"/>
              <a:t>lines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spacetime</a:t>
            </a:r>
            <a:r>
              <a:rPr dirty="0" spc="130"/>
              <a:t> </a:t>
            </a:r>
            <a:r>
              <a:rPr dirty="0"/>
              <a:t>diagram</a:t>
            </a:r>
            <a:r>
              <a:rPr dirty="0" spc="140"/>
              <a:t> </a:t>
            </a:r>
            <a:r>
              <a:rPr dirty="0"/>
              <a:t>below</a:t>
            </a:r>
            <a:r>
              <a:rPr dirty="0" spc="135"/>
              <a:t> </a:t>
            </a:r>
            <a:r>
              <a:rPr dirty="0" spc="-10"/>
              <a:t>(red, </a:t>
            </a:r>
            <a:r>
              <a:rPr dirty="0"/>
              <a:t>orange,</a:t>
            </a:r>
            <a:r>
              <a:rPr dirty="0" spc="390"/>
              <a:t> </a:t>
            </a:r>
            <a:r>
              <a:rPr dirty="0"/>
              <a:t>green,</a:t>
            </a:r>
            <a:r>
              <a:rPr dirty="0" spc="400"/>
              <a:t> </a:t>
            </a:r>
            <a:r>
              <a:rPr dirty="0"/>
              <a:t>blue)</a:t>
            </a:r>
            <a:r>
              <a:rPr dirty="0" spc="345"/>
              <a:t> </a:t>
            </a:r>
            <a:r>
              <a:rPr dirty="0"/>
              <a:t>from</a:t>
            </a:r>
            <a:r>
              <a:rPr dirty="0" spc="335"/>
              <a:t> </a:t>
            </a:r>
            <a:r>
              <a:rPr dirty="0"/>
              <a:t>shortest</a:t>
            </a:r>
            <a:r>
              <a:rPr dirty="0" spc="345"/>
              <a:t> </a:t>
            </a:r>
            <a:r>
              <a:rPr dirty="0"/>
              <a:t>to</a:t>
            </a:r>
            <a:r>
              <a:rPr dirty="0" spc="340"/>
              <a:t> </a:t>
            </a:r>
            <a:r>
              <a:rPr dirty="0"/>
              <a:t>longest</a:t>
            </a:r>
            <a:r>
              <a:rPr dirty="0" spc="345"/>
              <a:t> </a:t>
            </a:r>
            <a:r>
              <a:rPr dirty="0"/>
              <a:t>proper</a:t>
            </a:r>
            <a:r>
              <a:rPr dirty="0" spc="340"/>
              <a:t> </a:t>
            </a:r>
            <a:r>
              <a:rPr dirty="0"/>
              <a:t>time.</a:t>
            </a:r>
            <a:r>
              <a:rPr dirty="0" spc="220"/>
              <a:t>  </a:t>
            </a:r>
            <a:r>
              <a:rPr dirty="0" spc="-10"/>
              <a:t>(It’s possible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/>
              <a:t>some</a:t>
            </a:r>
            <a:r>
              <a:rPr dirty="0" spc="40"/>
              <a:t> </a:t>
            </a:r>
            <a:r>
              <a:rPr dirty="0"/>
              <a:t>may</a:t>
            </a:r>
            <a:r>
              <a:rPr dirty="0" spc="35"/>
              <a:t> </a:t>
            </a:r>
            <a:r>
              <a:rPr dirty="0"/>
              <a:t>be</a:t>
            </a:r>
            <a:r>
              <a:rPr dirty="0" spc="30"/>
              <a:t> </a:t>
            </a:r>
            <a:r>
              <a:rPr dirty="0" spc="-10"/>
              <a:t>equal.)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339" y="2448026"/>
            <a:ext cx="1224172" cy="239378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5116803"/>
            <a:ext cx="140335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90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316708" y="5116803"/>
            <a:ext cx="439737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RED,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ORANGE,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GREEN=BLUE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63156" y="878291"/>
            <a:ext cx="2411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14706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2.2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5" b="1">
                <a:latin typeface="Georgia"/>
                <a:cs typeface="Georgia"/>
              </a:rPr>
              <a:t>Momentum</a:t>
            </a:r>
            <a:r>
              <a:rPr dirty="0" sz="1700" spc="2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Energy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797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85"/>
              <a:t> </a:t>
            </a:r>
            <a:r>
              <a:rPr dirty="0"/>
              <a:t>can’t</a:t>
            </a:r>
            <a:r>
              <a:rPr dirty="0" spc="120"/>
              <a:t> </a:t>
            </a:r>
            <a:r>
              <a:rPr dirty="0" spc="-10"/>
              <a:t>we</a:t>
            </a:r>
            <a:r>
              <a:rPr dirty="0" spc="120"/>
              <a:t> </a:t>
            </a:r>
            <a:r>
              <a:rPr dirty="0"/>
              <a:t>just</a:t>
            </a:r>
            <a:r>
              <a:rPr dirty="0" spc="125"/>
              <a:t> </a:t>
            </a:r>
            <a:r>
              <a:rPr dirty="0"/>
              <a:t>use</a:t>
            </a:r>
            <a:r>
              <a:rPr dirty="0" spc="130"/>
              <a:t> </a:t>
            </a:r>
            <a:r>
              <a:rPr dirty="0" spc="-270" b="0" i="1">
                <a:latin typeface="Bookman Old Style"/>
                <a:cs typeface="Bookman Old Style"/>
              </a:rPr>
              <a:t>p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95"/>
              <a:t> </a:t>
            </a:r>
            <a:r>
              <a:rPr dirty="0" b="0" i="1">
                <a:latin typeface="Bookman Old Style"/>
                <a:cs typeface="Bookman Old Style"/>
              </a:rPr>
              <a:t>mv</a:t>
            </a:r>
            <a:r>
              <a:rPr dirty="0" spc="90" b="0" i="1">
                <a:latin typeface="Bookman Old Style"/>
                <a:cs typeface="Bookman Old Style"/>
              </a:rPr>
              <a:t> </a:t>
            </a:r>
            <a:r>
              <a:rPr dirty="0"/>
              <a:t>and</a:t>
            </a:r>
            <a:r>
              <a:rPr dirty="0" spc="114"/>
              <a:t> </a:t>
            </a:r>
            <a:r>
              <a:rPr dirty="0" spc="295" b="0" i="1">
                <a:latin typeface="Bookman Old Style"/>
                <a:cs typeface="Bookman Old Style"/>
              </a:rPr>
              <a:t>K</a:t>
            </a:r>
            <a:r>
              <a:rPr dirty="0" spc="135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95"/>
              <a:t> </a:t>
            </a:r>
            <a:r>
              <a:rPr dirty="0" spc="-40"/>
              <a:t>(1</a:t>
            </a:r>
            <a:r>
              <a:rPr dirty="0" spc="-40" b="0" i="1">
                <a:latin typeface="Bookman Old Style"/>
                <a:cs typeface="Bookman Old Style"/>
              </a:rPr>
              <a:t>/</a:t>
            </a:r>
            <a:r>
              <a:rPr dirty="0" spc="-40"/>
              <a:t>2)</a:t>
            </a:r>
            <a:r>
              <a:rPr dirty="0" spc="-40" b="0" i="1">
                <a:latin typeface="Bookman Old Style"/>
                <a:cs typeface="Bookman Old Style"/>
              </a:rPr>
              <a:t>mv</a:t>
            </a:r>
            <a:r>
              <a:rPr dirty="0" baseline="24390" sz="3075" spc="-60"/>
              <a:t>2</a:t>
            </a:r>
            <a:r>
              <a:rPr dirty="0" baseline="24390" sz="3075" spc="405"/>
              <a:t> </a:t>
            </a:r>
            <a:r>
              <a:rPr dirty="0" sz="2450"/>
              <a:t>in</a:t>
            </a:r>
            <a:r>
              <a:rPr dirty="0" sz="2450" spc="125"/>
              <a:t> </a:t>
            </a:r>
            <a:r>
              <a:rPr dirty="0" sz="2450" spc="-10"/>
              <a:t>relativity? </a:t>
            </a:r>
            <a:r>
              <a:rPr dirty="0" sz="2450"/>
              <a:t>(Choose</a:t>
            </a:r>
            <a:r>
              <a:rPr dirty="0" sz="2450" spc="160"/>
              <a:t> </a:t>
            </a:r>
            <a:r>
              <a:rPr dirty="0" sz="2450"/>
              <a:t>the</a:t>
            </a:r>
            <a:r>
              <a:rPr dirty="0" sz="2450" spc="175"/>
              <a:t> </a:t>
            </a:r>
            <a:r>
              <a:rPr dirty="0" sz="2450"/>
              <a:t>best</a:t>
            </a:r>
            <a:r>
              <a:rPr dirty="0" sz="2450" spc="170"/>
              <a:t> </a:t>
            </a:r>
            <a:r>
              <a:rPr dirty="0" sz="2450" spc="-10"/>
              <a:t>answer.)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06821"/>
            <a:ext cx="825944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derived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units.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couldn’t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conserved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-35">
                <a:latin typeface="Times New Roman"/>
                <a:cs typeface="Times New Roman"/>
              </a:rPr>
              <a:t>There’s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nothing</a:t>
            </a:r>
            <a:r>
              <a:rPr dirty="0" sz="2450" spc="-60">
                <a:latin typeface="Times New Roman"/>
                <a:cs typeface="Times New Roman"/>
              </a:rPr>
              <a:t> wrong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except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experiments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show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114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aren’t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conserved</a:t>
            </a:r>
            <a:r>
              <a:rPr dirty="0" sz="2450" spc="120">
                <a:latin typeface="Times New Roman"/>
                <a:cs typeface="Times New Roman"/>
              </a:rPr>
              <a:t> 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speeds.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797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85"/>
              <a:t> </a:t>
            </a:r>
            <a:r>
              <a:rPr dirty="0"/>
              <a:t>can’t</a:t>
            </a:r>
            <a:r>
              <a:rPr dirty="0" spc="120"/>
              <a:t> </a:t>
            </a:r>
            <a:r>
              <a:rPr dirty="0" spc="-10"/>
              <a:t>we</a:t>
            </a:r>
            <a:r>
              <a:rPr dirty="0" spc="120"/>
              <a:t> </a:t>
            </a:r>
            <a:r>
              <a:rPr dirty="0"/>
              <a:t>just</a:t>
            </a:r>
            <a:r>
              <a:rPr dirty="0" spc="125"/>
              <a:t> </a:t>
            </a:r>
            <a:r>
              <a:rPr dirty="0"/>
              <a:t>use</a:t>
            </a:r>
            <a:r>
              <a:rPr dirty="0" spc="130"/>
              <a:t> </a:t>
            </a:r>
            <a:r>
              <a:rPr dirty="0" spc="-270" b="0" i="1">
                <a:latin typeface="Bookman Old Style"/>
                <a:cs typeface="Bookman Old Style"/>
              </a:rPr>
              <a:t>p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95"/>
              <a:t> </a:t>
            </a:r>
            <a:r>
              <a:rPr dirty="0" b="0" i="1">
                <a:latin typeface="Bookman Old Style"/>
                <a:cs typeface="Bookman Old Style"/>
              </a:rPr>
              <a:t>mv</a:t>
            </a:r>
            <a:r>
              <a:rPr dirty="0" spc="90" b="0" i="1">
                <a:latin typeface="Bookman Old Style"/>
                <a:cs typeface="Bookman Old Style"/>
              </a:rPr>
              <a:t> </a:t>
            </a:r>
            <a:r>
              <a:rPr dirty="0"/>
              <a:t>and</a:t>
            </a:r>
            <a:r>
              <a:rPr dirty="0" spc="114"/>
              <a:t> </a:t>
            </a:r>
            <a:r>
              <a:rPr dirty="0" spc="295" b="0" i="1">
                <a:latin typeface="Bookman Old Style"/>
                <a:cs typeface="Bookman Old Style"/>
              </a:rPr>
              <a:t>K</a:t>
            </a:r>
            <a:r>
              <a:rPr dirty="0" spc="135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95"/>
              <a:t> </a:t>
            </a:r>
            <a:r>
              <a:rPr dirty="0" spc="-40"/>
              <a:t>(1</a:t>
            </a:r>
            <a:r>
              <a:rPr dirty="0" spc="-40" b="0" i="1">
                <a:latin typeface="Bookman Old Style"/>
                <a:cs typeface="Bookman Old Style"/>
              </a:rPr>
              <a:t>/</a:t>
            </a:r>
            <a:r>
              <a:rPr dirty="0" spc="-40"/>
              <a:t>2)</a:t>
            </a:r>
            <a:r>
              <a:rPr dirty="0" spc="-40" b="0" i="1">
                <a:latin typeface="Bookman Old Style"/>
                <a:cs typeface="Bookman Old Style"/>
              </a:rPr>
              <a:t>mv</a:t>
            </a:r>
            <a:r>
              <a:rPr dirty="0" baseline="24390" sz="3075" spc="-60"/>
              <a:t>2</a:t>
            </a:r>
            <a:r>
              <a:rPr dirty="0" baseline="24390" sz="3075" spc="405"/>
              <a:t> </a:t>
            </a:r>
            <a:r>
              <a:rPr dirty="0" sz="2450"/>
              <a:t>in</a:t>
            </a:r>
            <a:r>
              <a:rPr dirty="0" sz="2450" spc="125"/>
              <a:t> </a:t>
            </a:r>
            <a:r>
              <a:rPr dirty="0" sz="2450" spc="-10"/>
              <a:t>relativity? </a:t>
            </a:r>
            <a:r>
              <a:rPr dirty="0" sz="2450"/>
              <a:t>(Choose</a:t>
            </a:r>
            <a:r>
              <a:rPr dirty="0" sz="2450" spc="160"/>
              <a:t> </a:t>
            </a:r>
            <a:r>
              <a:rPr dirty="0" sz="2450"/>
              <a:t>the</a:t>
            </a:r>
            <a:r>
              <a:rPr dirty="0" sz="2450" spc="175"/>
              <a:t> </a:t>
            </a:r>
            <a:r>
              <a:rPr dirty="0" sz="2450"/>
              <a:t>best</a:t>
            </a:r>
            <a:r>
              <a:rPr dirty="0" sz="2450" spc="170"/>
              <a:t> </a:t>
            </a:r>
            <a:r>
              <a:rPr dirty="0" sz="2450" spc="-10"/>
              <a:t>answer.)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06821"/>
            <a:ext cx="82664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derived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units.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couldn’t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conserved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-35">
                <a:latin typeface="Times New Roman"/>
                <a:cs typeface="Times New Roman"/>
              </a:rPr>
              <a:t>There’s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nothing</a:t>
            </a:r>
            <a:r>
              <a:rPr dirty="0" sz="2450" spc="-60">
                <a:latin typeface="Times New Roman"/>
                <a:cs typeface="Times New Roman"/>
              </a:rPr>
              <a:t> wrong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except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experiments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show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114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aren’t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conserved</a:t>
            </a:r>
            <a:r>
              <a:rPr dirty="0" sz="2450" spc="120">
                <a:latin typeface="Times New Roman"/>
                <a:cs typeface="Times New Roman"/>
              </a:rPr>
              <a:t> 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speeds.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To</a:t>
            </a:r>
            <a:r>
              <a:rPr dirty="0" spc="295"/>
              <a:t> </a:t>
            </a:r>
            <a:r>
              <a:rPr dirty="0"/>
              <a:t>determine</a:t>
            </a:r>
            <a:r>
              <a:rPr dirty="0" spc="295"/>
              <a:t> </a:t>
            </a:r>
            <a:r>
              <a:rPr dirty="0" spc="45"/>
              <a:t>the</a:t>
            </a:r>
            <a:r>
              <a:rPr dirty="0" spc="295"/>
              <a:t> </a:t>
            </a:r>
            <a:r>
              <a:rPr dirty="0" spc="-25"/>
              <a:t>outcome</a:t>
            </a:r>
            <a:r>
              <a:rPr dirty="0" spc="295"/>
              <a:t> </a:t>
            </a:r>
            <a:r>
              <a:rPr dirty="0" spc="-114"/>
              <a:t>of</a:t>
            </a:r>
            <a:r>
              <a:rPr dirty="0" spc="295"/>
              <a:t> </a:t>
            </a:r>
            <a:r>
              <a:rPr dirty="0" spc="30"/>
              <a:t>an</a:t>
            </a:r>
            <a:r>
              <a:rPr dirty="0" spc="295"/>
              <a:t> </a:t>
            </a:r>
            <a:r>
              <a:rPr dirty="0" spc="-20"/>
              <a:t>elastic</a:t>
            </a:r>
            <a:r>
              <a:rPr dirty="0" spc="295"/>
              <a:t> </a:t>
            </a:r>
            <a:r>
              <a:rPr dirty="0" spc="-70"/>
              <a:t>collision</a:t>
            </a:r>
            <a:r>
              <a:rPr dirty="0" spc="295"/>
              <a:t> </a:t>
            </a:r>
            <a:r>
              <a:rPr dirty="0" spc="-10"/>
              <a:t>in</a:t>
            </a:r>
            <a:r>
              <a:rPr dirty="0" spc="295"/>
              <a:t> </a:t>
            </a:r>
            <a:r>
              <a:rPr dirty="0" spc="-50"/>
              <a:t>classical</a:t>
            </a:r>
            <a:r>
              <a:rPr dirty="0" spc="295"/>
              <a:t> </a:t>
            </a:r>
            <a:r>
              <a:rPr dirty="0" spc="-55"/>
              <a:t>me-</a:t>
            </a:r>
            <a:r>
              <a:rPr dirty="0" spc="-25"/>
              <a:t> </a:t>
            </a:r>
            <a:r>
              <a:rPr dirty="0" spc="-30"/>
              <a:t>chanics,</a:t>
            </a:r>
            <a:r>
              <a:rPr dirty="0" spc="120"/>
              <a:t> </a:t>
            </a:r>
            <a:r>
              <a:rPr dirty="0" spc="-60"/>
              <a:t>you</a:t>
            </a:r>
            <a:r>
              <a:rPr dirty="0" spc="120"/>
              <a:t> </a:t>
            </a:r>
            <a:r>
              <a:rPr dirty="0" spc="15"/>
              <a:t>set</a:t>
            </a:r>
            <a:r>
              <a:rPr dirty="0" spc="114"/>
              <a:t> </a:t>
            </a:r>
            <a:r>
              <a:rPr dirty="0" spc="45"/>
              <a:t>the</a:t>
            </a:r>
            <a:r>
              <a:rPr dirty="0" spc="114"/>
              <a:t> </a:t>
            </a:r>
            <a:r>
              <a:rPr dirty="0"/>
              <a:t>initial</a:t>
            </a:r>
            <a:r>
              <a:rPr dirty="0" spc="120"/>
              <a:t> </a:t>
            </a:r>
            <a:r>
              <a:rPr dirty="0"/>
              <a:t>momentum</a:t>
            </a:r>
            <a:r>
              <a:rPr dirty="0" spc="114"/>
              <a:t> </a:t>
            </a:r>
            <a:r>
              <a:rPr dirty="0" spc="35"/>
              <a:t>and</a:t>
            </a:r>
            <a:r>
              <a:rPr dirty="0" spc="120"/>
              <a:t> </a:t>
            </a:r>
            <a:r>
              <a:rPr dirty="0" spc="-35"/>
              <a:t>energy</a:t>
            </a:r>
            <a:r>
              <a:rPr dirty="0" spc="120"/>
              <a:t> </a:t>
            </a:r>
            <a:r>
              <a:rPr dirty="0" spc="-25"/>
              <a:t>equal</a:t>
            </a:r>
            <a:r>
              <a:rPr dirty="0" spc="120"/>
              <a:t> </a:t>
            </a:r>
            <a:r>
              <a:rPr dirty="0" spc="45"/>
              <a:t>to</a:t>
            </a:r>
            <a:r>
              <a:rPr dirty="0" spc="120"/>
              <a:t> </a:t>
            </a:r>
            <a:r>
              <a:rPr dirty="0" spc="45"/>
              <a:t>the</a:t>
            </a:r>
            <a:r>
              <a:rPr dirty="0" spc="114"/>
              <a:t> </a:t>
            </a:r>
            <a:r>
              <a:rPr dirty="0" spc="-110"/>
              <a:t>fi-</a:t>
            </a:r>
            <a:r>
              <a:rPr dirty="0" spc="-60"/>
              <a:t> </a:t>
            </a:r>
            <a:r>
              <a:rPr dirty="0"/>
              <a:t>nal</a:t>
            </a:r>
            <a:r>
              <a:rPr dirty="0" spc="-40"/>
              <a:t> </a:t>
            </a:r>
            <a:r>
              <a:rPr dirty="0"/>
              <a:t>momentum</a:t>
            </a:r>
            <a:r>
              <a:rPr dirty="0" spc="-40"/>
              <a:t> </a:t>
            </a:r>
            <a:r>
              <a:rPr dirty="0" spc="35"/>
              <a:t>and</a:t>
            </a:r>
            <a:r>
              <a:rPr dirty="0" spc="-40"/>
              <a:t> </a:t>
            </a:r>
            <a:r>
              <a:rPr dirty="0" spc="-35"/>
              <a:t>energy</a:t>
            </a:r>
            <a:r>
              <a:rPr dirty="0" spc="-40"/>
              <a:t> </a:t>
            </a:r>
            <a:r>
              <a:rPr dirty="0" spc="35"/>
              <a:t>and</a:t>
            </a:r>
            <a:r>
              <a:rPr dirty="0" spc="-40"/>
              <a:t> </a:t>
            </a:r>
            <a:r>
              <a:rPr dirty="0" spc="40"/>
              <a:t>then</a:t>
            </a:r>
            <a:r>
              <a:rPr dirty="0" spc="-40"/>
              <a:t> </a:t>
            </a:r>
            <a:r>
              <a:rPr dirty="0" spc="-70"/>
              <a:t>solve.</a:t>
            </a:r>
            <a:r>
              <a:rPr dirty="0" spc="335"/>
              <a:t> </a:t>
            </a:r>
            <a:r>
              <a:rPr dirty="0" spc="10"/>
              <a:t>In</a:t>
            </a:r>
            <a:r>
              <a:rPr dirty="0" spc="-40"/>
              <a:t> </a:t>
            </a:r>
            <a:r>
              <a:rPr dirty="0" spc="-10"/>
              <a:t>relativity.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-5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801205"/>
            <a:ext cx="8254365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overall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process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same,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formulas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for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itself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To</a:t>
            </a:r>
            <a:r>
              <a:rPr dirty="0" spc="295"/>
              <a:t> </a:t>
            </a:r>
            <a:r>
              <a:rPr dirty="0"/>
              <a:t>determine</a:t>
            </a:r>
            <a:r>
              <a:rPr dirty="0" spc="295"/>
              <a:t> </a:t>
            </a:r>
            <a:r>
              <a:rPr dirty="0" spc="45"/>
              <a:t>the</a:t>
            </a:r>
            <a:r>
              <a:rPr dirty="0" spc="295"/>
              <a:t> </a:t>
            </a:r>
            <a:r>
              <a:rPr dirty="0" spc="-25"/>
              <a:t>outcome</a:t>
            </a:r>
            <a:r>
              <a:rPr dirty="0" spc="295"/>
              <a:t> </a:t>
            </a:r>
            <a:r>
              <a:rPr dirty="0" spc="-114"/>
              <a:t>of</a:t>
            </a:r>
            <a:r>
              <a:rPr dirty="0" spc="295"/>
              <a:t> </a:t>
            </a:r>
            <a:r>
              <a:rPr dirty="0" spc="30"/>
              <a:t>an</a:t>
            </a:r>
            <a:r>
              <a:rPr dirty="0" spc="295"/>
              <a:t> </a:t>
            </a:r>
            <a:r>
              <a:rPr dirty="0" spc="-20"/>
              <a:t>elastic</a:t>
            </a:r>
            <a:r>
              <a:rPr dirty="0" spc="295"/>
              <a:t> </a:t>
            </a:r>
            <a:r>
              <a:rPr dirty="0" spc="-70"/>
              <a:t>collision</a:t>
            </a:r>
            <a:r>
              <a:rPr dirty="0" spc="295"/>
              <a:t> </a:t>
            </a:r>
            <a:r>
              <a:rPr dirty="0" spc="-10"/>
              <a:t>in</a:t>
            </a:r>
            <a:r>
              <a:rPr dirty="0" spc="295"/>
              <a:t> </a:t>
            </a:r>
            <a:r>
              <a:rPr dirty="0" spc="-50"/>
              <a:t>classical</a:t>
            </a:r>
            <a:r>
              <a:rPr dirty="0" spc="295"/>
              <a:t> </a:t>
            </a:r>
            <a:r>
              <a:rPr dirty="0" spc="-55"/>
              <a:t>me-</a:t>
            </a:r>
            <a:r>
              <a:rPr dirty="0" spc="-25"/>
              <a:t> </a:t>
            </a:r>
            <a:r>
              <a:rPr dirty="0" spc="-30"/>
              <a:t>chanics,</a:t>
            </a:r>
            <a:r>
              <a:rPr dirty="0" spc="120"/>
              <a:t> </a:t>
            </a:r>
            <a:r>
              <a:rPr dirty="0" spc="-60"/>
              <a:t>you</a:t>
            </a:r>
            <a:r>
              <a:rPr dirty="0" spc="120"/>
              <a:t> </a:t>
            </a:r>
            <a:r>
              <a:rPr dirty="0" spc="15"/>
              <a:t>set</a:t>
            </a:r>
            <a:r>
              <a:rPr dirty="0" spc="114"/>
              <a:t> </a:t>
            </a:r>
            <a:r>
              <a:rPr dirty="0" spc="45"/>
              <a:t>the</a:t>
            </a:r>
            <a:r>
              <a:rPr dirty="0" spc="114"/>
              <a:t> </a:t>
            </a:r>
            <a:r>
              <a:rPr dirty="0"/>
              <a:t>initial</a:t>
            </a:r>
            <a:r>
              <a:rPr dirty="0" spc="120"/>
              <a:t> </a:t>
            </a:r>
            <a:r>
              <a:rPr dirty="0"/>
              <a:t>momentum</a:t>
            </a:r>
            <a:r>
              <a:rPr dirty="0" spc="114"/>
              <a:t> </a:t>
            </a:r>
            <a:r>
              <a:rPr dirty="0" spc="35"/>
              <a:t>and</a:t>
            </a:r>
            <a:r>
              <a:rPr dirty="0" spc="120"/>
              <a:t> </a:t>
            </a:r>
            <a:r>
              <a:rPr dirty="0" spc="-35"/>
              <a:t>energy</a:t>
            </a:r>
            <a:r>
              <a:rPr dirty="0" spc="120"/>
              <a:t> </a:t>
            </a:r>
            <a:r>
              <a:rPr dirty="0" spc="-25"/>
              <a:t>equal</a:t>
            </a:r>
            <a:r>
              <a:rPr dirty="0" spc="120"/>
              <a:t> </a:t>
            </a:r>
            <a:r>
              <a:rPr dirty="0" spc="45"/>
              <a:t>to</a:t>
            </a:r>
            <a:r>
              <a:rPr dirty="0" spc="120"/>
              <a:t> </a:t>
            </a:r>
            <a:r>
              <a:rPr dirty="0" spc="45"/>
              <a:t>the</a:t>
            </a:r>
            <a:r>
              <a:rPr dirty="0" spc="114"/>
              <a:t> </a:t>
            </a:r>
            <a:r>
              <a:rPr dirty="0" spc="-110"/>
              <a:t>fi-</a:t>
            </a:r>
            <a:r>
              <a:rPr dirty="0" spc="-60"/>
              <a:t> </a:t>
            </a:r>
            <a:r>
              <a:rPr dirty="0"/>
              <a:t>nal</a:t>
            </a:r>
            <a:r>
              <a:rPr dirty="0" spc="-40"/>
              <a:t> </a:t>
            </a:r>
            <a:r>
              <a:rPr dirty="0"/>
              <a:t>momentum</a:t>
            </a:r>
            <a:r>
              <a:rPr dirty="0" spc="-40"/>
              <a:t> </a:t>
            </a:r>
            <a:r>
              <a:rPr dirty="0" spc="35"/>
              <a:t>and</a:t>
            </a:r>
            <a:r>
              <a:rPr dirty="0" spc="-40"/>
              <a:t> </a:t>
            </a:r>
            <a:r>
              <a:rPr dirty="0" spc="-35"/>
              <a:t>energy</a:t>
            </a:r>
            <a:r>
              <a:rPr dirty="0" spc="-40"/>
              <a:t> </a:t>
            </a:r>
            <a:r>
              <a:rPr dirty="0" spc="35"/>
              <a:t>and</a:t>
            </a:r>
            <a:r>
              <a:rPr dirty="0" spc="-40"/>
              <a:t> </a:t>
            </a:r>
            <a:r>
              <a:rPr dirty="0" spc="40"/>
              <a:t>then</a:t>
            </a:r>
            <a:r>
              <a:rPr dirty="0" spc="-40"/>
              <a:t> </a:t>
            </a:r>
            <a:r>
              <a:rPr dirty="0" spc="-70"/>
              <a:t>solve.</a:t>
            </a:r>
            <a:r>
              <a:rPr dirty="0" spc="335"/>
              <a:t> </a:t>
            </a:r>
            <a:r>
              <a:rPr dirty="0" spc="10"/>
              <a:t>In</a:t>
            </a:r>
            <a:r>
              <a:rPr dirty="0" spc="-40"/>
              <a:t> </a:t>
            </a:r>
            <a:r>
              <a:rPr dirty="0" spc="-10"/>
              <a:t>relativity.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-5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8265795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overall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process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same,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formulas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for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itself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75"/>
              <a:t> </a:t>
            </a:r>
            <a:r>
              <a:rPr dirty="0"/>
              <a:t>are</a:t>
            </a:r>
            <a:r>
              <a:rPr dirty="0" spc="185"/>
              <a:t> </a:t>
            </a:r>
            <a:r>
              <a:rPr dirty="0"/>
              <a:t>sitting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a</a:t>
            </a:r>
            <a:r>
              <a:rPr dirty="0" spc="185"/>
              <a:t> </a:t>
            </a:r>
            <a:r>
              <a:rPr dirty="0"/>
              <a:t>car</a:t>
            </a:r>
            <a:r>
              <a:rPr dirty="0" spc="185"/>
              <a:t> </a:t>
            </a:r>
            <a:r>
              <a:rPr dirty="0"/>
              <a:t>with</a:t>
            </a:r>
            <a:r>
              <a:rPr dirty="0" spc="190"/>
              <a:t> </a:t>
            </a:r>
            <a:r>
              <a:rPr dirty="0"/>
              <a:t>a</a:t>
            </a:r>
            <a:r>
              <a:rPr dirty="0" spc="180"/>
              <a:t> </a:t>
            </a:r>
            <a:r>
              <a:rPr dirty="0"/>
              <a:t>spring</a:t>
            </a:r>
            <a:r>
              <a:rPr dirty="0" spc="185"/>
              <a:t> </a:t>
            </a:r>
            <a:r>
              <a:rPr dirty="0"/>
              <a:t>on</a:t>
            </a:r>
            <a:r>
              <a:rPr dirty="0" spc="190"/>
              <a:t> </a:t>
            </a:r>
            <a:r>
              <a:rPr dirty="0"/>
              <a:t>your</a:t>
            </a:r>
            <a:r>
              <a:rPr dirty="0" spc="185"/>
              <a:t> </a:t>
            </a:r>
            <a:r>
              <a:rPr dirty="0"/>
              <a:t>lap.</a:t>
            </a:r>
            <a:r>
              <a:rPr dirty="0" spc="5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spring</a:t>
            </a:r>
            <a:r>
              <a:rPr dirty="0" spc="185"/>
              <a:t> </a:t>
            </a:r>
            <a:r>
              <a:rPr dirty="0" spc="-25"/>
              <a:t>is </a:t>
            </a:r>
            <a:r>
              <a:rPr dirty="0" spc="120"/>
              <a:t>at</a:t>
            </a:r>
            <a:r>
              <a:rPr dirty="0" spc="195"/>
              <a:t> </a:t>
            </a:r>
            <a:r>
              <a:rPr dirty="0"/>
              <a:t>its</a:t>
            </a:r>
            <a:r>
              <a:rPr dirty="0" spc="190"/>
              <a:t> </a:t>
            </a:r>
            <a:r>
              <a:rPr dirty="0"/>
              <a:t>natural</a:t>
            </a:r>
            <a:r>
              <a:rPr dirty="0" spc="195"/>
              <a:t> </a:t>
            </a:r>
            <a:r>
              <a:rPr dirty="0"/>
              <a:t>(or</a:t>
            </a:r>
            <a:r>
              <a:rPr dirty="0" spc="195"/>
              <a:t> </a:t>
            </a:r>
            <a:r>
              <a:rPr dirty="0"/>
              <a:t>relaxed)</a:t>
            </a:r>
            <a:r>
              <a:rPr dirty="0" spc="190"/>
              <a:t> </a:t>
            </a:r>
            <a:r>
              <a:rPr dirty="0"/>
              <a:t>length.</a:t>
            </a:r>
            <a:r>
              <a:rPr dirty="0" spc="585"/>
              <a:t> </a:t>
            </a:r>
            <a:r>
              <a:rPr dirty="0"/>
              <a:t>Which</a:t>
            </a:r>
            <a:r>
              <a:rPr dirty="0" spc="195"/>
              <a:t> </a:t>
            </a:r>
            <a:r>
              <a:rPr dirty="0"/>
              <a:t>of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-55"/>
              <a:t>following</a:t>
            </a:r>
            <a:r>
              <a:rPr dirty="0" spc="190"/>
              <a:t> </a:t>
            </a:r>
            <a:r>
              <a:rPr dirty="0" spc="-10"/>
              <a:t>change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/>
              <a:t>mass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spring?</a:t>
            </a:r>
            <a:r>
              <a:rPr dirty="0" spc="325"/>
              <a:t> </a:t>
            </a:r>
            <a:r>
              <a:rPr dirty="0"/>
              <a:t>(Choose</a:t>
            </a:r>
            <a:r>
              <a:rPr dirty="0" spc="85"/>
              <a:t> </a:t>
            </a:r>
            <a:r>
              <a:rPr dirty="0"/>
              <a:t>all</a:t>
            </a:r>
            <a:r>
              <a:rPr dirty="0" spc="85"/>
              <a:t> </a:t>
            </a:r>
            <a:r>
              <a:rPr dirty="0" spc="114"/>
              <a:t>that</a:t>
            </a:r>
            <a:r>
              <a:rPr dirty="0" spc="8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5944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1029335" algn="l"/>
                <a:tab pos="1717039" algn="l"/>
                <a:tab pos="2165350" algn="l"/>
                <a:tab pos="2708275" algn="l"/>
                <a:tab pos="3426460" algn="l"/>
                <a:tab pos="3903979" algn="l"/>
                <a:tab pos="5597525" algn="l"/>
                <a:tab pos="5998210" algn="l"/>
                <a:tab pos="6668770" algn="l"/>
                <a:tab pos="7211695" algn="l"/>
                <a:tab pos="7779384" algn="l"/>
              </a:tabLst>
            </a:pPr>
            <a:r>
              <a:rPr dirty="0" sz="2450" spc="-25">
                <a:latin typeface="Times New Roman"/>
                <a:cs typeface="Times New Roman"/>
              </a:rPr>
              <a:t>You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turn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car’s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air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conditioning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air,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eventually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colder.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114">
                <a:latin typeface="Times New Roman"/>
                <a:cs typeface="Times New Roman"/>
              </a:rPr>
              <a:t>You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rubber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forcing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0">
                <a:latin typeface="Times New Roman"/>
                <a:cs typeface="Times New Roman"/>
              </a:rPr>
              <a:t> compress.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(Count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rubber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bands.)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start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driving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now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going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60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flat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road.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drive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top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hill.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75"/>
              <a:t> </a:t>
            </a:r>
            <a:r>
              <a:rPr dirty="0"/>
              <a:t>are</a:t>
            </a:r>
            <a:r>
              <a:rPr dirty="0" spc="185"/>
              <a:t> </a:t>
            </a:r>
            <a:r>
              <a:rPr dirty="0"/>
              <a:t>sitting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a</a:t>
            </a:r>
            <a:r>
              <a:rPr dirty="0" spc="185"/>
              <a:t> </a:t>
            </a:r>
            <a:r>
              <a:rPr dirty="0"/>
              <a:t>car</a:t>
            </a:r>
            <a:r>
              <a:rPr dirty="0" spc="185"/>
              <a:t> </a:t>
            </a:r>
            <a:r>
              <a:rPr dirty="0"/>
              <a:t>with</a:t>
            </a:r>
            <a:r>
              <a:rPr dirty="0" spc="190"/>
              <a:t> </a:t>
            </a:r>
            <a:r>
              <a:rPr dirty="0"/>
              <a:t>a</a:t>
            </a:r>
            <a:r>
              <a:rPr dirty="0" spc="180"/>
              <a:t> </a:t>
            </a:r>
            <a:r>
              <a:rPr dirty="0"/>
              <a:t>spring</a:t>
            </a:r>
            <a:r>
              <a:rPr dirty="0" spc="185"/>
              <a:t> </a:t>
            </a:r>
            <a:r>
              <a:rPr dirty="0"/>
              <a:t>on</a:t>
            </a:r>
            <a:r>
              <a:rPr dirty="0" spc="190"/>
              <a:t> </a:t>
            </a:r>
            <a:r>
              <a:rPr dirty="0"/>
              <a:t>your</a:t>
            </a:r>
            <a:r>
              <a:rPr dirty="0" spc="185"/>
              <a:t> </a:t>
            </a:r>
            <a:r>
              <a:rPr dirty="0"/>
              <a:t>lap.</a:t>
            </a:r>
            <a:r>
              <a:rPr dirty="0" spc="5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spring</a:t>
            </a:r>
            <a:r>
              <a:rPr dirty="0" spc="185"/>
              <a:t> </a:t>
            </a:r>
            <a:r>
              <a:rPr dirty="0" spc="-25"/>
              <a:t>is </a:t>
            </a:r>
            <a:r>
              <a:rPr dirty="0" spc="120"/>
              <a:t>at</a:t>
            </a:r>
            <a:r>
              <a:rPr dirty="0" spc="195"/>
              <a:t> </a:t>
            </a:r>
            <a:r>
              <a:rPr dirty="0"/>
              <a:t>its</a:t>
            </a:r>
            <a:r>
              <a:rPr dirty="0" spc="190"/>
              <a:t> </a:t>
            </a:r>
            <a:r>
              <a:rPr dirty="0"/>
              <a:t>natural</a:t>
            </a:r>
            <a:r>
              <a:rPr dirty="0" spc="195"/>
              <a:t> </a:t>
            </a:r>
            <a:r>
              <a:rPr dirty="0"/>
              <a:t>(or</a:t>
            </a:r>
            <a:r>
              <a:rPr dirty="0" spc="195"/>
              <a:t> </a:t>
            </a:r>
            <a:r>
              <a:rPr dirty="0"/>
              <a:t>relaxed)</a:t>
            </a:r>
            <a:r>
              <a:rPr dirty="0" spc="190"/>
              <a:t> </a:t>
            </a:r>
            <a:r>
              <a:rPr dirty="0"/>
              <a:t>length.</a:t>
            </a:r>
            <a:r>
              <a:rPr dirty="0" spc="585"/>
              <a:t> </a:t>
            </a:r>
            <a:r>
              <a:rPr dirty="0"/>
              <a:t>Which</a:t>
            </a:r>
            <a:r>
              <a:rPr dirty="0" spc="195"/>
              <a:t> </a:t>
            </a:r>
            <a:r>
              <a:rPr dirty="0"/>
              <a:t>of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-55"/>
              <a:t>following</a:t>
            </a:r>
            <a:r>
              <a:rPr dirty="0" spc="190"/>
              <a:t> </a:t>
            </a:r>
            <a:r>
              <a:rPr dirty="0" spc="-10"/>
              <a:t>change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/>
              <a:t>mass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spring?</a:t>
            </a:r>
            <a:r>
              <a:rPr dirty="0" spc="325"/>
              <a:t> </a:t>
            </a:r>
            <a:r>
              <a:rPr dirty="0"/>
              <a:t>(Choose</a:t>
            </a:r>
            <a:r>
              <a:rPr dirty="0" spc="85"/>
              <a:t> </a:t>
            </a:r>
            <a:r>
              <a:rPr dirty="0"/>
              <a:t>all</a:t>
            </a:r>
            <a:r>
              <a:rPr dirty="0" spc="85"/>
              <a:t> </a:t>
            </a:r>
            <a:r>
              <a:rPr dirty="0" spc="114"/>
              <a:t>that</a:t>
            </a:r>
            <a:r>
              <a:rPr dirty="0" spc="8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6430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1036955" algn="l"/>
                <a:tab pos="1724660" algn="l"/>
                <a:tab pos="2172970" algn="l"/>
                <a:tab pos="2715895" algn="l"/>
                <a:tab pos="3434079" algn="l"/>
                <a:tab pos="3910965" algn="l"/>
                <a:tab pos="5605145" algn="l"/>
                <a:tab pos="6005830" algn="l"/>
                <a:tab pos="6676390" algn="l"/>
                <a:tab pos="7218680" algn="l"/>
                <a:tab pos="7787005" algn="l"/>
              </a:tabLst>
            </a:pPr>
            <a:r>
              <a:rPr dirty="0" sz="2450" spc="-25">
                <a:latin typeface="Times New Roman"/>
                <a:cs typeface="Times New Roman"/>
              </a:rPr>
              <a:t>You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turn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car’s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air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conditioning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air,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eventually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colder.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114">
                <a:latin typeface="Times New Roman"/>
                <a:cs typeface="Times New Roman"/>
              </a:rPr>
              <a:t>You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rubber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forcing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0">
                <a:latin typeface="Times New Roman"/>
                <a:cs typeface="Times New Roman"/>
              </a:rPr>
              <a:t> compress.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(Count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rubber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bands.)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start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driving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now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going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60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flat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road.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drive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top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hill.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93191" y="1097666"/>
            <a:ext cx="5911850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(particle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light)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mass?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93191" y="1226005"/>
            <a:ext cx="591185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1.</a:t>
            </a:r>
            <a:r>
              <a:rPr dirty="0" spc="-75"/>
              <a:t> </a:t>
            </a:r>
            <a:r>
              <a:rPr dirty="0"/>
              <a:t>Does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photon</a:t>
            </a:r>
            <a:r>
              <a:rPr dirty="0" spc="80"/>
              <a:t> </a:t>
            </a:r>
            <a:r>
              <a:rPr dirty="0"/>
              <a:t>(particle</a:t>
            </a:r>
            <a:r>
              <a:rPr dirty="0" spc="75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light)</a:t>
            </a:r>
            <a:r>
              <a:rPr dirty="0" spc="80"/>
              <a:t> </a:t>
            </a:r>
            <a:r>
              <a:rPr dirty="0"/>
              <a:t>have</a:t>
            </a:r>
            <a:r>
              <a:rPr dirty="0" spc="75"/>
              <a:t> </a:t>
            </a:r>
            <a:r>
              <a:rPr dirty="0" spc="-10"/>
              <a:t>mass?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603774"/>
            <a:ext cx="3876675" cy="173355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163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dirty="0" sz="2450">
                <a:latin typeface="Times New Roman"/>
                <a:cs typeface="Times New Roman"/>
              </a:rPr>
              <a:t>2.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yes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754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photon</a:t>
            </a:r>
            <a:r>
              <a:rPr dirty="0" spc="100"/>
              <a:t> </a:t>
            </a:r>
            <a:r>
              <a:rPr dirty="0"/>
              <a:t>(particle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light)</a:t>
            </a:r>
            <a:r>
              <a:rPr dirty="0" spc="90"/>
              <a:t> </a:t>
            </a:r>
            <a:r>
              <a:rPr dirty="0"/>
              <a:t>passes</a:t>
            </a:r>
            <a:r>
              <a:rPr dirty="0" spc="95"/>
              <a:t> </a:t>
            </a:r>
            <a:r>
              <a:rPr dirty="0"/>
              <a:t>through</a:t>
            </a:r>
            <a:r>
              <a:rPr dirty="0" spc="95"/>
              <a:t> </a:t>
            </a:r>
            <a:r>
              <a:rPr dirty="0" spc="70"/>
              <a:t>matter</a:t>
            </a:r>
            <a:r>
              <a:rPr dirty="0" spc="95"/>
              <a:t> </a:t>
            </a:r>
            <a:r>
              <a:rPr dirty="0"/>
              <a:t>its</a:t>
            </a:r>
            <a:r>
              <a:rPr dirty="0" spc="90"/>
              <a:t> </a:t>
            </a:r>
            <a:r>
              <a:rPr dirty="0" spc="-10"/>
              <a:t>inter- </a:t>
            </a:r>
            <a:r>
              <a:rPr dirty="0"/>
              <a:t>actions</a:t>
            </a:r>
            <a:r>
              <a:rPr dirty="0" spc="55"/>
              <a:t> </a:t>
            </a:r>
            <a:r>
              <a:rPr dirty="0"/>
              <a:t>with</a:t>
            </a:r>
            <a:r>
              <a:rPr dirty="0" spc="70"/>
              <a:t> </a:t>
            </a:r>
            <a:r>
              <a:rPr dirty="0"/>
              <a:t>particles</a:t>
            </a:r>
            <a:r>
              <a:rPr dirty="0" spc="70"/>
              <a:t> </a:t>
            </a:r>
            <a:r>
              <a:rPr dirty="0"/>
              <a:t>cause</a:t>
            </a:r>
            <a:r>
              <a:rPr dirty="0" spc="65"/>
              <a:t> it </a:t>
            </a:r>
            <a:r>
              <a:rPr dirty="0"/>
              <a:t>to</a:t>
            </a:r>
            <a:r>
              <a:rPr dirty="0" spc="70"/>
              <a:t> </a:t>
            </a:r>
            <a:r>
              <a:rPr dirty="0" spc="-50"/>
              <a:t>slow</a:t>
            </a:r>
            <a:r>
              <a:rPr dirty="0" spc="75"/>
              <a:t> </a:t>
            </a:r>
            <a:r>
              <a:rPr dirty="0"/>
              <a:t>down</a:t>
            </a:r>
            <a:r>
              <a:rPr dirty="0" spc="70"/>
              <a:t> </a:t>
            </a:r>
            <a:r>
              <a:rPr dirty="0" spc="-10"/>
              <a:t>below</a:t>
            </a:r>
            <a:r>
              <a:rPr dirty="0" spc="65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,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speed</a:t>
            </a:r>
            <a:r>
              <a:rPr dirty="0" spc="70"/>
              <a:t> </a:t>
            </a:r>
            <a:r>
              <a:rPr dirty="0" spc="-25"/>
              <a:t>of </a:t>
            </a:r>
            <a:r>
              <a:rPr dirty="0"/>
              <a:t>light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204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vacuum.</a:t>
            </a:r>
            <a:r>
              <a:rPr dirty="0" spc="5"/>
              <a:t>  </a:t>
            </a:r>
            <a:r>
              <a:rPr dirty="0"/>
              <a:t>As</a:t>
            </a:r>
            <a:r>
              <a:rPr dirty="0" spc="210"/>
              <a:t> </a:t>
            </a:r>
            <a:r>
              <a:rPr dirty="0" spc="65"/>
              <a:t>it</a:t>
            </a:r>
            <a:r>
              <a:rPr dirty="0" spc="200"/>
              <a:t> </a:t>
            </a:r>
            <a:r>
              <a:rPr dirty="0"/>
              <a:t>passes</a:t>
            </a:r>
            <a:r>
              <a:rPr dirty="0" spc="204"/>
              <a:t> </a:t>
            </a:r>
            <a:r>
              <a:rPr dirty="0"/>
              <a:t>through</a:t>
            </a:r>
            <a:r>
              <a:rPr dirty="0" spc="204"/>
              <a:t> </a:t>
            </a:r>
            <a:r>
              <a:rPr dirty="0" spc="55"/>
              <a:t>matter,</a:t>
            </a:r>
            <a:r>
              <a:rPr dirty="0" spc="225"/>
              <a:t> </a:t>
            </a:r>
            <a:r>
              <a:rPr dirty="0"/>
              <a:t>is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photon</a:t>
            </a:r>
            <a:r>
              <a:rPr dirty="0" spc="204"/>
              <a:t> </a:t>
            </a:r>
            <a:r>
              <a:rPr dirty="0" spc="-10"/>
              <a:t>still massless?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photon</a:t>
            </a:r>
            <a:r>
              <a:rPr dirty="0" spc="100"/>
              <a:t> </a:t>
            </a:r>
            <a:r>
              <a:rPr dirty="0"/>
              <a:t>(particle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light)</a:t>
            </a:r>
            <a:r>
              <a:rPr dirty="0" spc="90"/>
              <a:t> </a:t>
            </a:r>
            <a:r>
              <a:rPr dirty="0"/>
              <a:t>passes</a:t>
            </a:r>
            <a:r>
              <a:rPr dirty="0" spc="95"/>
              <a:t> </a:t>
            </a:r>
            <a:r>
              <a:rPr dirty="0"/>
              <a:t>through</a:t>
            </a:r>
            <a:r>
              <a:rPr dirty="0" spc="95"/>
              <a:t> </a:t>
            </a:r>
            <a:r>
              <a:rPr dirty="0" spc="70"/>
              <a:t>matter</a:t>
            </a:r>
            <a:r>
              <a:rPr dirty="0" spc="95"/>
              <a:t> </a:t>
            </a:r>
            <a:r>
              <a:rPr dirty="0"/>
              <a:t>its</a:t>
            </a:r>
            <a:r>
              <a:rPr dirty="0" spc="90"/>
              <a:t> </a:t>
            </a:r>
            <a:r>
              <a:rPr dirty="0" spc="-10"/>
              <a:t>inter- </a:t>
            </a:r>
            <a:r>
              <a:rPr dirty="0"/>
              <a:t>actions</a:t>
            </a:r>
            <a:r>
              <a:rPr dirty="0" spc="55"/>
              <a:t> </a:t>
            </a:r>
            <a:r>
              <a:rPr dirty="0"/>
              <a:t>with</a:t>
            </a:r>
            <a:r>
              <a:rPr dirty="0" spc="70"/>
              <a:t> </a:t>
            </a:r>
            <a:r>
              <a:rPr dirty="0"/>
              <a:t>particles</a:t>
            </a:r>
            <a:r>
              <a:rPr dirty="0" spc="70"/>
              <a:t> </a:t>
            </a:r>
            <a:r>
              <a:rPr dirty="0"/>
              <a:t>cause</a:t>
            </a:r>
            <a:r>
              <a:rPr dirty="0" spc="65"/>
              <a:t> it </a:t>
            </a:r>
            <a:r>
              <a:rPr dirty="0"/>
              <a:t>to</a:t>
            </a:r>
            <a:r>
              <a:rPr dirty="0" spc="70"/>
              <a:t> </a:t>
            </a:r>
            <a:r>
              <a:rPr dirty="0" spc="-50"/>
              <a:t>slow</a:t>
            </a:r>
            <a:r>
              <a:rPr dirty="0" spc="75"/>
              <a:t> </a:t>
            </a:r>
            <a:r>
              <a:rPr dirty="0"/>
              <a:t>down</a:t>
            </a:r>
            <a:r>
              <a:rPr dirty="0" spc="70"/>
              <a:t> </a:t>
            </a:r>
            <a:r>
              <a:rPr dirty="0" spc="-10"/>
              <a:t>below</a:t>
            </a:r>
            <a:r>
              <a:rPr dirty="0" spc="65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,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speed</a:t>
            </a:r>
            <a:r>
              <a:rPr dirty="0" spc="70"/>
              <a:t> </a:t>
            </a:r>
            <a:r>
              <a:rPr dirty="0" spc="-25"/>
              <a:t>of </a:t>
            </a:r>
            <a:r>
              <a:rPr dirty="0"/>
              <a:t>light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204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vacuum.</a:t>
            </a:r>
            <a:r>
              <a:rPr dirty="0" spc="5"/>
              <a:t>  </a:t>
            </a:r>
            <a:r>
              <a:rPr dirty="0"/>
              <a:t>As</a:t>
            </a:r>
            <a:r>
              <a:rPr dirty="0" spc="210"/>
              <a:t> </a:t>
            </a:r>
            <a:r>
              <a:rPr dirty="0" spc="65"/>
              <a:t>it</a:t>
            </a:r>
            <a:r>
              <a:rPr dirty="0" spc="200"/>
              <a:t> </a:t>
            </a:r>
            <a:r>
              <a:rPr dirty="0"/>
              <a:t>passes</a:t>
            </a:r>
            <a:r>
              <a:rPr dirty="0" spc="204"/>
              <a:t> </a:t>
            </a:r>
            <a:r>
              <a:rPr dirty="0"/>
              <a:t>through</a:t>
            </a:r>
            <a:r>
              <a:rPr dirty="0" spc="204"/>
              <a:t> </a:t>
            </a:r>
            <a:r>
              <a:rPr dirty="0" spc="55"/>
              <a:t>matter,</a:t>
            </a:r>
            <a:r>
              <a:rPr dirty="0" spc="225"/>
              <a:t> </a:t>
            </a:r>
            <a:r>
              <a:rPr dirty="0"/>
              <a:t>is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photon</a:t>
            </a:r>
            <a:r>
              <a:rPr dirty="0" spc="204"/>
              <a:t> </a:t>
            </a:r>
            <a:r>
              <a:rPr dirty="0" spc="-10"/>
              <a:t>still massless?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946754"/>
            <a:ext cx="199707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4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40"/>
              <a:t>Two</a:t>
            </a:r>
            <a:r>
              <a:rPr dirty="0" spc="-75"/>
              <a:t> </a:t>
            </a:r>
            <a:r>
              <a:rPr dirty="0"/>
              <a:t>objects</a:t>
            </a:r>
            <a:r>
              <a:rPr dirty="0" spc="-55"/>
              <a:t> </a:t>
            </a:r>
            <a:r>
              <a:rPr dirty="0"/>
              <a:t>are</a:t>
            </a:r>
            <a:r>
              <a:rPr dirty="0" spc="-60"/>
              <a:t> </a:t>
            </a:r>
            <a:r>
              <a:rPr dirty="0" spc="-25"/>
              <a:t>floating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55"/>
              <a:t> </a:t>
            </a:r>
            <a:r>
              <a:rPr dirty="0" spc="-20"/>
              <a:t>space</a:t>
            </a:r>
            <a:r>
              <a:rPr dirty="0" spc="-55"/>
              <a:t> </a:t>
            </a:r>
            <a:r>
              <a:rPr dirty="0"/>
              <a:t>orbiting</a:t>
            </a:r>
            <a:r>
              <a:rPr dirty="0" spc="-55"/>
              <a:t> </a:t>
            </a:r>
            <a:r>
              <a:rPr dirty="0" spc="-25"/>
              <a:t>each</a:t>
            </a:r>
            <a:r>
              <a:rPr dirty="0" spc="-50"/>
              <a:t> </a:t>
            </a:r>
            <a:r>
              <a:rPr dirty="0"/>
              <a:t>other.</a:t>
            </a:r>
            <a:r>
              <a:rPr dirty="0" spc="335"/>
              <a:t> </a:t>
            </a:r>
            <a:r>
              <a:rPr dirty="0" spc="-120"/>
              <a:t>You</a:t>
            </a:r>
            <a:r>
              <a:rPr dirty="0" spc="-35"/>
              <a:t> </a:t>
            </a:r>
            <a:r>
              <a:rPr dirty="0" spc="-100"/>
              <a:t>fly</a:t>
            </a:r>
            <a:r>
              <a:rPr dirty="0" spc="-55"/>
              <a:t> </a:t>
            </a:r>
            <a:r>
              <a:rPr dirty="0"/>
              <a:t>up</a:t>
            </a:r>
            <a:r>
              <a:rPr dirty="0" spc="-55"/>
              <a:t> </a:t>
            </a:r>
            <a:r>
              <a:rPr dirty="0" spc="-25"/>
              <a:t>in </a:t>
            </a:r>
            <a:r>
              <a:rPr dirty="0"/>
              <a:t>your</a:t>
            </a:r>
            <a:r>
              <a:rPr dirty="0" spc="70"/>
              <a:t> </a:t>
            </a:r>
            <a:r>
              <a:rPr dirty="0"/>
              <a:t>rocket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80"/>
              <a:t> </a:t>
            </a:r>
            <a:r>
              <a:rPr dirty="0"/>
              <a:t>pull</a:t>
            </a:r>
            <a:r>
              <a:rPr dirty="0" spc="70"/>
              <a:t> </a:t>
            </a:r>
            <a:r>
              <a:rPr dirty="0"/>
              <a:t>them</a:t>
            </a:r>
            <a:r>
              <a:rPr dirty="0" spc="70"/>
              <a:t> </a:t>
            </a:r>
            <a:r>
              <a:rPr dirty="0"/>
              <a:t>farther</a:t>
            </a:r>
            <a:r>
              <a:rPr dirty="0" spc="70"/>
              <a:t> </a:t>
            </a:r>
            <a:r>
              <a:rPr dirty="0" spc="60"/>
              <a:t>apart,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75"/>
              <a:t> </a:t>
            </a:r>
            <a:r>
              <a:rPr dirty="0"/>
              <a:t>then</a:t>
            </a:r>
            <a:r>
              <a:rPr dirty="0" spc="70"/>
              <a:t> </a:t>
            </a:r>
            <a:r>
              <a:rPr dirty="0"/>
              <a:t>leave.</a:t>
            </a:r>
            <a:r>
              <a:rPr dirty="0" spc="385"/>
              <a:t> </a:t>
            </a:r>
            <a:r>
              <a:rPr dirty="0" spc="-10"/>
              <a:t>(Assume </a:t>
            </a:r>
            <a:r>
              <a:rPr dirty="0"/>
              <a:t>you</a:t>
            </a:r>
            <a:r>
              <a:rPr dirty="0" spc="50"/>
              <a:t> </a:t>
            </a:r>
            <a:r>
              <a:rPr dirty="0" spc="-30"/>
              <a:t>leave</a:t>
            </a:r>
            <a:r>
              <a:rPr dirty="0" spc="60"/>
              <a:t> </a:t>
            </a:r>
            <a:r>
              <a:rPr dirty="0"/>
              <a:t>them</a:t>
            </a:r>
            <a:r>
              <a:rPr dirty="0" spc="55"/>
              <a:t> </a:t>
            </a:r>
            <a:r>
              <a:rPr dirty="0"/>
              <a:t>each</a:t>
            </a:r>
            <a:r>
              <a:rPr dirty="0" spc="60"/>
              <a:t> </a:t>
            </a:r>
            <a:r>
              <a:rPr dirty="0"/>
              <a:t>with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/>
              <a:t>same</a:t>
            </a:r>
            <a:r>
              <a:rPr dirty="0" spc="55"/>
              <a:t> </a:t>
            </a:r>
            <a:r>
              <a:rPr dirty="0" spc="-25"/>
              <a:t>velocities</a:t>
            </a:r>
            <a:r>
              <a:rPr dirty="0" spc="55"/>
              <a:t> </a:t>
            </a:r>
            <a:r>
              <a:rPr dirty="0"/>
              <a:t>they</a:t>
            </a:r>
            <a:r>
              <a:rPr dirty="0" spc="60"/>
              <a:t> </a:t>
            </a:r>
            <a:r>
              <a:rPr dirty="0"/>
              <a:t>had</a:t>
            </a:r>
            <a:r>
              <a:rPr dirty="0" spc="60"/>
              <a:t> </a:t>
            </a:r>
            <a:r>
              <a:rPr dirty="0"/>
              <a:t>before</a:t>
            </a:r>
            <a:r>
              <a:rPr dirty="0" spc="55"/>
              <a:t> </a:t>
            </a:r>
            <a:r>
              <a:rPr dirty="0" spc="-25"/>
              <a:t>you </a:t>
            </a:r>
            <a:r>
              <a:rPr dirty="0"/>
              <a:t>arrived.)</a:t>
            </a:r>
            <a:r>
              <a:rPr dirty="0" spc="360"/>
              <a:t> </a:t>
            </a:r>
            <a:r>
              <a:rPr dirty="0"/>
              <a:t>Does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mass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two-</a:t>
            </a:r>
            <a:r>
              <a:rPr dirty="0"/>
              <a:t>object</a:t>
            </a:r>
            <a:r>
              <a:rPr dirty="0" spc="120"/>
              <a:t> </a:t>
            </a:r>
            <a:r>
              <a:rPr dirty="0"/>
              <a:t>system</a:t>
            </a:r>
            <a:r>
              <a:rPr dirty="0" spc="12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50"/>
              <a:t>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801205"/>
            <a:ext cx="226568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Times New Roman"/>
                <a:cs typeface="Times New Roman"/>
              </a:rPr>
              <a:t>decrease?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stay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40"/>
              <a:t>Two</a:t>
            </a:r>
            <a:r>
              <a:rPr dirty="0" spc="-75"/>
              <a:t> </a:t>
            </a:r>
            <a:r>
              <a:rPr dirty="0"/>
              <a:t>objects</a:t>
            </a:r>
            <a:r>
              <a:rPr dirty="0" spc="-55"/>
              <a:t> </a:t>
            </a:r>
            <a:r>
              <a:rPr dirty="0"/>
              <a:t>are</a:t>
            </a:r>
            <a:r>
              <a:rPr dirty="0" spc="-60"/>
              <a:t> </a:t>
            </a:r>
            <a:r>
              <a:rPr dirty="0" spc="-25"/>
              <a:t>floating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55"/>
              <a:t> </a:t>
            </a:r>
            <a:r>
              <a:rPr dirty="0" spc="-20"/>
              <a:t>space</a:t>
            </a:r>
            <a:r>
              <a:rPr dirty="0" spc="-55"/>
              <a:t> </a:t>
            </a:r>
            <a:r>
              <a:rPr dirty="0"/>
              <a:t>orbiting</a:t>
            </a:r>
            <a:r>
              <a:rPr dirty="0" spc="-55"/>
              <a:t> </a:t>
            </a:r>
            <a:r>
              <a:rPr dirty="0" spc="-25"/>
              <a:t>each</a:t>
            </a:r>
            <a:r>
              <a:rPr dirty="0" spc="-50"/>
              <a:t> </a:t>
            </a:r>
            <a:r>
              <a:rPr dirty="0"/>
              <a:t>other.</a:t>
            </a:r>
            <a:r>
              <a:rPr dirty="0" spc="335"/>
              <a:t> </a:t>
            </a:r>
            <a:r>
              <a:rPr dirty="0" spc="-120"/>
              <a:t>You</a:t>
            </a:r>
            <a:r>
              <a:rPr dirty="0" spc="-35"/>
              <a:t> </a:t>
            </a:r>
            <a:r>
              <a:rPr dirty="0" spc="-100"/>
              <a:t>fly</a:t>
            </a:r>
            <a:r>
              <a:rPr dirty="0" spc="-55"/>
              <a:t> </a:t>
            </a:r>
            <a:r>
              <a:rPr dirty="0"/>
              <a:t>up</a:t>
            </a:r>
            <a:r>
              <a:rPr dirty="0" spc="-55"/>
              <a:t> </a:t>
            </a:r>
            <a:r>
              <a:rPr dirty="0" spc="-25"/>
              <a:t>in </a:t>
            </a:r>
            <a:r>
              <a:rPr dirty="0"/>
              <a:t>your</a:t>
            </a:r>
            <a:r>
              <a:rPr dirty="0" spc="70"/>
              <a:t> </a:t>
            </a:r>
            <a:r>
              <a:rPr dirty="0"/>
              <a:t>rocket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80"/>
              <a:t> </a:t>
            </a:r>
            <a:r>
              <a:rPr dirty="0"/>
              <a:t>pull</a:t>
            </a:r>
            <a:r>
              <a:rPr dirty="0" spc="70"/>
              <a:t> </a:t>
            </a:r>
            <a:r>
              <a:rPr dirty="0"/>
              <a:t>them</a:t>
            </a:r>
            <a:r>
              <a:rPr dirty="0" spc="70"/>
              <a:t> </a:t>
            </a:r>
            <a:r>
              <a:rPr dirty="0"/>
              <a:t>farther</a:t>
            </a:r>
            <a:r>
              <a:rPr dirty="0" spc="70"/>
              <a:t> </a:t>
            </a:r>
            <a:r>
              <a:rPr dirty="0" spc="60"/>
              <a:t>apart,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75"/>
              <a:t> </a:t>
            </a:r>
            <a:r>
              <a:rPr dirty="0"/>
              <a:t>then</a:t>
            </a:r>
            <a:r>
              <a:rPr dirty="0" spc="70"/>
              <a:t> </a:t>
            </a:r>
            <a:r>
              <a:rPr dirty="0"/>
              <a:t>leave.</a:t>
            </a:r>
            <a:r>
              <a:rPr dirty="0" spc="385"/>
              <a:t> </a:t>
            </a:r>
            <a:r>
              <a:rPr dirty="0" spc="-10"/>
              <a:t>(Assume </a:t>
            </a:r>
            <a:r>
              <a:rPr dirty="0"/>
              <a:t>you</a:t>
            </a:r>
            <a:r>
              <a:rPr dirty="0" spc="50"/>
              <a:t> </a:t>
            </a:r>
            <a:r>
              <a:rPr dirty="0" spc="-30"/>
              <a:t>leave</a:t>
            </a:r>
            <a:r>
              <a:rPr dirty="0" spc="60"/>
              <a:t> </a:t>
            </a:r>
            <a:r>
              <a:rPr dirty="0"/>
              <a:t>them</a:t>
            </a:r>
            <a:r>
              <a:rPr dirty="0" spc="55"/>
              <a:t> </a:t>
            </a:r>
            <a:r>
              <a:rPr dirty="0"/>
              <a:t>each</a:t>
            </a:r>
            <a:r>
              <a:rPr dirty="0" spc="60"/>
              <a:t> </a:t>
            </a:r>
            <a:r>
              <a:rPr dirty="0"/>
              <a:t>with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/>
              <a:t>same</a:t>
            </a:r>
            <a:r>
              <a:rPr dirty="0" spc="55"/>
              <a:t> </a:t>
            </a:r>
            <a:r>
              <a:rPr dirty="0" spc="-25"/>
              <a:t>velocities</a:t>
            </a:r>
            <a:r>
              <a:rPr dirty="0" spc="55"/>
              <a:t> </a:t>
            </a:r>
            <a:r>
              <a:rPr dirty="0"/>
              <a:t>they</a:t>
            </a:r>
            <a:r>
              <a:rPr dirty="0" spc="60"/>
              <a:t> </a:t>
            </a:r>
            <a:r>
              <a:rPr dirty="0"/>
              <a:t>had</a:t>
            </a:r>
            <a:r>
              <a:rPr dirty="0" spc="60"/>
              <a:t> </a:t>
            </a:r>
            <a:r>
              <a:rPr dirty="0"/>
              <a:t>before</a:t>
            </a:r>
            <a:r>
              <a:rPr dirty="0" spc="55"/>
              <a:t> </a:t>
            </a:r>
            <a:r>
              <a:rPr dirty="0" spc="-25"/>
              <a:t>you </a:t>
            </a:r>
            <a:r>
              <a:rPr dirty="0"/>
              <a:t>arrived.)</a:t>
            </a:r>
            <a:r>
              <a:rPr dirty="0" spc="360"/>
              <a:t> </a:t>
            </a:r>
            <a:r>
              <a:rPr dirty="0"/>
              <a:t>Does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mass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two-</a:t>
            </a:r>
            <a:r>
              <a:rPr dirty="0"/>
              <a:t>object</a:t>
            </a:r>
            <a:r>
              <a:rPr dirty="0" spc="120"/>
              <a:t> </a:t>
            </a:r>
            <a:r>
              <a:rPr dirty="0"/>
              <a:t>system</a:t>
            </a:r>
            <a:r>
              <a:rPr dirty="0" spc="12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50"/>
              <a:t>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3262629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decrease?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stay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same?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(increases)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42087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deep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within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together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emitting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radiation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process. </a:t>
            </a:r>
            <a:r>
              <a:rPr dirty="0" sz="1400" b="0" i="1">
                <a:latin typeface="Bookman Old Style"/>
                <a:cs typeface="Bookman Old Style"/>
              </a:rPr>
              <a:t>Note:</a:t>
            </a:r>
            <a:r>
              <a:rPr dirty="0" sz="1400" spc="38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Google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trivia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nuclei,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question.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fact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tells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everything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need.</a:t>
            </a:r>
            <a:endParaRPr sz="1400">
              <a:latin typeface="Times New Roman"/>
              <a:cs typeface="Times New Roman"/>
            </a:endParaRPr>
          </a:p>
          <a:p>
            <a:pPr marL="384175" marR="6985" indent="-213360">
              <a:lnSpc>
                <a:spcPct val="106700"/>
              </a:lnSpc>
              <a:spcBef>
                <a:spcPts val="1595"/>
              </a:spcBef>
              <a:buAutoNum type="arabicPeriod"/>
              <a:tabLst>
                <a:tab pos="38417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effect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fusing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four-particle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system?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explain.)</a:t>
            </a:r>
            <a:endParaRPr sz="1400">
              <a:latin typeface="Times New Roman"/>
              <a:cs typeface="Times New Roman"/>
            </a:endParaRPr>
          </a:p>
          <a:p>
            <a:pPr lvl="1"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increases.</a:t>
            </a:r>
            <a:endParaRPr sz="1400">
              <a:latin typeface="Times New Roman"/>
              <a:cs typeface="Times New Roman"/>
            </a:endParaRPr>
          </a:p>
          <a:p>
            <a:pPr lvl="1"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stays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same.</a:t>
            </a:r>
            <a:endParaRPr sz="1400">
              <a:latin typeface="Times New Roman"/>
              <a:cs typeface="Times New Roman"/>
            </a:endParaRPr>
          </a:p>
          <a:p>
            <a:pPr lvl="1" marL="71056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decreases.</a:t>
            </a:r>
            <a:endParaRPr sz="1400">
              <a:latin typeface="Times New Roman"/>
              <a:cs typeface="Times New Roman"/>
            </a:endParaRPr>
          </a:p>
          <a:p>
            <a:pPr marL="384175" marR="8255" indent="-213360">
              <a:lnSpc>
                <a:spcPct val="106700"/>
              </a:lnSpc>
              <a:spcBef>
                <a:spcPts val="994"/>
              </a:spcBef>
              <a:buAutoNum type="arabicPeriod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resulting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compare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masses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four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before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fusion?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explain)</a:t>
            </a:r>
            <a:endParaRPr sz="1400">
              <a:latin typeface="Times New Roman"/>
              <a:cs typeface="Times New Roman"/>
            </a:endParaRPr>
          </a:p>
          <a:p>
            <a:pPr lvl="1"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protons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  <a:p>
            <a:pPr lvl="1"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  <a:p>
            <a:pPr lvl="1" marL="71056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52209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deep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within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together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emitting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radiation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process. </a:t>
            </a:r>
            <a:r>
              <a:rPr dirty="0" sz="1400" b="0" i="1">
                <a:latin typeface="Bookman Old Style"/>
                <a:cs typeface="Bookman Old Style"/>
              </a:rPr>
              <a:t>Note:</a:t>
            </a:r>
            <a:r>
              <a:rPr dirty="0" sz="1400" spc="38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Google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trivia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nuclei,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question.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fact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tells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everything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need.</a:t>
            </a:r>
            <a:endParaRPr sz="1400">
              <a:latin typeface="Times New Roman"/>
              <a:cs typeface="Times New Roman"/>
            </a:endParaRPr>
          </a:p>
          <a:p>
            <a:pPr marL="384175" marR="6985" indent="-213360">
              <a:lnSpc>
                <a:spcPct val="106700"/>
              </a:lnSpc>
              <a:spcBef>
                <a:spcPts val="1595"/>
              </a:spcBef>
              <a:buAutoNum type="arabicPeriod"/>
              <a:tabLst>
                <a:tab pos="38417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effect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fusing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four-particle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system?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explain.)</a:t>
            </a:r>
            <a:endParaRPr sz="1400">
              <a:latin typeface="Times New Roman"/>
              <a:cs typeface="Times New Roman"/>
            </a:endParaRPr>
          </a:p>
          <a:p>
            <a:pPr lvl="1"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increases.</a:t>
            </a:r>
            <a:endParaRPr sz="1400">
              <a:latin typeface="Times New Roman"/>
              <a:cs typeface="Times New Roman"/>
            </a:endParaRPr>
          </a:p>
          <a:p>
            <a:pPr lvl="1"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stays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same.</a:t>
            </a:r>
            <a:endParaRPr sz="1400">
              <a:latin typeface="Times New Roman"/>
              <a:cs typeface="Times New Roman"/>
            </a:endParaRPr>
          </a:p>
          <a:p>
            <a:pPr lvl="1" marL="71056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decreases.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95"/>
              </a:spcBef>
              <a:buFont typeface="Times New Roman"/>
              <a:buAutoNum type="alphaUcPeriod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400">
              <a:latin typeface="Times New Roman"/>
              <a:cs typeface="Times New Roman"/>
            </a:endParaRPr>
          </a:p>
          <a:p>
            <a:pPr marL="384175" marR="8255" indent="-213360">
              <a:lnSpc>
                <a:spcPct val="106700"/>
              </a:lnSpc>
              <a:buAutoNum type="arabicPeriod" startAt="2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resulting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compare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masses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four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before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fusion?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explain)</a:t>
            </a:r>
            <a:endParaRPr sz="1400">
              <a:latin typeface="Times New Roman"/>
              <a:cs typeface="Times New Roman"/>
            </a:endParaRPr>
          </a:p>
          <a:p>
            <a:pPr lvl="1"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protons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  <a:p>
            <a:pPr lvl="1"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  <a:p>
            <a:pPr lvl="1" marL="71056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helium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protons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combined.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65"/>
              <a:t>following</a:t>
            </a:r>
            <a:r>
              <a:rPr dirty="0" spc="50"/>
              <a:t> </a:t>
            </a:r>
            <a:r>
              <a:rPr dirty="0"/>
              <a:t>equations</a:t>
            </a:r>
            <a:r>
              <a:rPr dirty="0" spc="50"/>
              <a:t> </a:t>
            </a:r>
            <a:r>
              <a:rPr dirty="0"/>
              <a:t>are</a:t>
            </a:r>
            <a:r>
              <a:rPr dirty="0" spc="50"/>
              <a:t> </a:t>
            </a:r>
            <a:r>
              <a:rPr dirty="0"/>
              <a:t>valid</a:t>
            </a:r>
            <a:r>
              <a:rPr dirty="0" spc="55"/>
              <a:t> </a:t>
            </a:r>
            <a:r>
              <a:rPr dirty="0"/>
              <a:t>for</a:t>
            </a:r>
            <a:r>
              <a:rPr dirty="0" spc="50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-20"/>
              <a:t>massive</a:t>
            </a:r>
            <a:r>
              <a:rPr dirty="0" spc="50"/>
              <a:t> </a:t>
            </a:r>
            <a:r>
              <a:rPr dirty="0" spc="-10"/>
              <a:t>particle?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278320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γmv</a:t>
            </a:r>
            <a:endParaRPr sz="2450">
              <a:latin typeface="Bookman Old Style"/>
              <a:cs typeface="Bookman Old Style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γmc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E</a:t>
            </a:r>
            <a:r>
              <a:rPr dirty="0" baseline="24390" sz="3075" spc="127">
                <a:latin typeface="Times New Roman"/>
                <a:cs typeface="Times New Roman"/>
              </a:rPr>
              <a:t>2</a:t>
            </a:r>
            <a:r>
              <a:rPr dirty="0" baseline="24390" sz="3075" spc="30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5" b="0" i="1">
                <a:latin typeface="Bookman Old Style"/>
                <a:cs typeface="Bookman Old Style"/>
              </a:rPr>
              <a:t>p</a:t>
            </a:r>
            <a:r>
              <a:rPr dirty="0" baseline="24390" sz="3075" spc="-157">
                <a:latin typeface="Times New Roman"/>
                <a:cs typeface="Times New Roman"/>
              </a:rPr>
              <a:t>2</a:t>
            </a:r>
            <a:r>
              <a:rPr dirty="0" sz="2450" spc="-105" b="0" i="1">
                <a:latin typeface="Bookman Old Style"/>
                <a:cs typeface="Bookman Old Style"/>
              </a:rPr>
              <a:t>c</a:t>
            </a:r>
            <a:r>
              <a:rPr dirty="0" baseline="24390" sz="3075" spc="-157">
                <a:latin typeface="Times New Roman"/>
                <a:cs typeface="Times New Roman"/>
              </a:rPr>
              <a:t>2</a:t>
            </a:r>
            <a:r>
              <a:rPr dirty="0" baseline="24390" sz="3075" spc="9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m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r>
              <a:rPr dirty="0" sz="2450" spc="-20" b="0" i="1">
                <a:latin typeface="Bookman Old Style"/>
                <a:cs typeface="Bookman Old Style"/>
              </a:rPr>
              <a:t>c</a:t>
            </a:r>
            <a:r>
              <a:rPr dirty="0" baseline="24390" sz="3075" spc="-30">
                <a:latin typeface="Times New Roman"/>
                <a:cs typeface="Times New Roman"/>
              </a:rPr>
              <a:t>4</a:t>
            </a:r>
            <a:endParaRPr baseline="24390" sz="3075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pc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35609" y="878291"/>
            <a:ext cx="21386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78511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2.1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35" b="1">
                <a:latin typeface="Georgia"/>
                <a:cs typeface="Georgia"/>
              </a:rPr>
              <a:t>Spacetime</a:t>
            </a:r>
            <a:r>
              <a:rPr dirty="0" sz="1700" spc="70" b="1">
                <a:latin typeface="Georgia"/>
                <a:cs typeface="Georgia"/>
              </a:rPr>
              <a:t> </a:t>
            </a:r>
            <a:r>
              <a:rPr dirty="0" sz="1700" spc="-55" b="1">
                <a:latin typeface="Georgia"/>
                <a:cs typeface="Georgia"/>
              </a:rPr>
              <a:t>Diagrams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65"/>
              <a:t>following</a:t>
            </a:r>
            <a:r>
              <a:rPr dirty="0" spc="50"/>
              <a:t> </a:t>
            </a:r>
            <a:r>
              <a:rPr dirty="0"/>
              <a:t>equations</a:t>
            </a:r>
            <a:r>
              <a:rPr dirty="0" spc="50"/>
              <a:t> </a:t>
            </a:r>
            <a:r>
              <a:rPr dirty="0"/>
              <a:t>are</a:t>
            </a:r>
            <a:r>
              <a:rPr dirty="0" spc="50"/>
              <a:t> </a:t>
            </a:r>
            <a:r>
              <a:rPr dirty="0"/>
              <a:t>valid</a:t>
            </a:r>
            <a:r>
              <a:rPr dirty="0" spc="55"/>
              <a:t> </a:t>
            </a:r>
            <a:r>
              <a:rPr dirty="0"/>
              <a:t>for</a:t>
            </a:r>
            <a:r>
              <a:rPr dirty="0" spc="50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-20"/>
              <a:t>massive</a:t>
            </a:r>
            <a:r>
              <a:rPr dirty="0" spc="50"/>
              <a:t> </a:t>
            </a:r>
            <a:r>
              <a:rPr dirty="0" spc="-10"/>
              <a:t>particle?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042037"/>
            <a:ext cx="323342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γmv</a:t>
            </a:r>
            <a:endParaRPr sz="2450">
              <a:latin typeface="Bookman Old Style"/>
              <a:cs typeface="Bookman Old Style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γmc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E</a:t>
            </a:r>
            <a:r>
              <a:rPr dirty="0" baseline="24390" sz="3075" spc="127">
                <a:latin typeface="Times New Roman"/>
                <a:cs typeface="Times New Roman"/>
              </a:rPr>
              <a:t>2</a:t>
            </a:r>
            <a:r>
              <a:rPr dirty="0" baseline="24390" sz="3075" spc="30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5" b="0" i="1">
                <a:latin typeface="Bookman Old Style"/>
                <a:cs typeface="Bookman Old Style"/>
              </a:rPr>
              <a:t>p</a:t>
            </a:r>
            <a:r>
              <a:rPr dirty="0" baseline="24390" sz="3075" spc="-157">
                <a:latin typeface="Times New Roman"/>
                <a:cs typeface="Times New Roman"/>
              </a:rPr>
              <a:t>2</a:t>
            </a:r>
            <a:r>
              <a:rPr dirty="0" sz="2450" spc="-105" b="0" i="1">
                <a:latin typeface="Bookman Old Style"/>
                <a:cs typeface="Bookman Old Style"/>
              </a:rPr>
              <a:t>c</a:t>
            </a:r>
            <a:r>
              <a:rPr dirty="0" baseline="24390" sz="3075" spc="-157">
                <a:latin typeface="Times New Roman"/>
                <a:cs typeface="Times New Roman"/>
              </a:rPr>
              <a:t>2</a:t>
            </a:r>
            <a:r>
              <a:rPr dirty="0" baseline="24390" sz="3075" spc="9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m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r>
              <a:rPr dirty="0" sz="2450" spc="-20" b="0" i="1">
                <a:latin typeface="Bookman Old Style"/>
                <a:cs typeface="Bookman Old Style"/>
              </a:rPr>
              <a:t>c</a:t>
            </a:r>
            <a:r>
              <a:rPr dirty="0" baseline="24390" sz="3075" spc="-30">
                <a:latin typeface="Times New Roman"/>
                <a:cs typeface="Times New Roman"/>
              </a:rPr>
              <a:t>4</a:t>
            </a:r>
            <a:endParaRPr baseline="24390" sz="3075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pc</a:t>
            </a:r>
            <a:endParaRPr sz="2450">
              <a:latin typeface="Bookman Old Style"/>
              <a:cs typeface="Bookman Old Style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30835" algn="l"/>
                <a:tab pos="909955" algn="l"/>
                <a:tab pos="1735455" algn="l"/>
                <a:tab pos="2264410" algn="l"/>
                <a:tab pos="3474720" algn="l"/>
                <a:tab pos="3776979" algn="l"/>
                <a:tab pos="4150995" algn="l"/>
                <a:tab pos="4886325" algn="l"/>
                <a:tab pos="5271135" algn="l"/>
                <a:tab pos="5544820" algn="l"/>
                <a:tab pos="6556375" algn="l"/>
                <a:tab pos="6941820" algn="l"/>
                <a:tab pos="8011159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25"/>
              <a:t>you</a:t>
            </a:r>
            <a:r>
              <a:rPr dirty="0"/>
              <a:t>	</a:t>
            </a:r>
            <a:r>
              <a:rPr dirty="0" spc="-10"/>
              <a:t>apply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equation</a:t>
            </a:r>
            <a:r>
              <a:rPr dirty="0"/>
              <a:t>	</a:t>
            </a:r>
            <a:r>
              <a:rPr dirty="0" spc="-320" b="0" i="1">
                <a:latin typeface="Bookman Old Style"/>
                <a:cs typeface="Bookman Old Style"/>
              </a:rPr>
              <a:t>p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25" b="0" i="1">
                <a:latin typeface="Bookman Old Style"/>
                <a:cs typeface="Bookman Old Style"/>
              </a:rPr>
              <a:t>γmv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photon</a:t>
            </a:r>
            <a:r>
              <a:rPr dirty="0"/>
              <a:t>	</a:t>
            </a:r>
            <a:r>
              <a:rPr dirty="0" spc="-25"/>
              <a:t>(a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130"/>
              <a:t>of </a:t>
            </a:r>
            <a:r>
              <a:rPr dirty="0" spc="-10"/>
              <a:t>light).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8254365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correctly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how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photon,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not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valid.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 </a:t>
            </a:r>
            <a:r>
              <a:rPr dirty="0" sz="2450" spc="-65">
                <a:latin typeface="Times New Roman"/>
                <a:cs typeface="Times New Roman"/>
              </a:rPr>
              <a:t>0</a:t>
            </a:r>
            <a:r>
              <a:rPr dirty="0" sz="2450" spc="-65" b="0" i="1">
                <a:latin typeface="Bookman Old Style"/>
                <a:cs typeface="Bookman Old Style"/>
              </a:rPr>
              <a:t>/</a:t>
            </a:r>
            <a:r>
              <a:rPr dirty="0" sz="2450" spc="-65">
                <a:latin typeface="Times New Roman"/>
                <a:cs typeface="Times New Roman"/>
              </a:rPr>
              <a:t>0,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>
                <a:latin typeface="Times New Roman"/>
                <a:cs typeface="Times New Roman"/>
              </a:rPr>
              <a:t> doesn’t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really tell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 </a:t>
            </a:r>
            <a:r>
              <a:rPr dirty="0" sz="2450" spc="-10">
                <a:latin typeface="Times New Roman"/>
                <a:cs typeface="Times New Roman"/>
              </a:rPr>
              <a:t>anything.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566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2.2.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MOMENTUM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30835" algn="l"/>
                <a:tab pos="909955" algn="l"/>
                <a:tab pos="1735455" algn="l"/>
                <a:tab pos="2264410" algn="l"/>
                <a:tab pos="3474720" algn="l"/>
                <a:tab pos="3776979" algn="l"/>
                <a:tab pos="4150995" algn="l"/>
                <a:tab pos="4886325" algn="l"/>
                <a:tab pos="5271135" algn="l"/>
                <a:tab pos="5544820" algn="l"/>
                <a:tab pos="6556375" algn="l"/>
                <a:tab pos="6941820" algn="l"/>
                <a:tab pos="8011159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25"/>
              <a:t>you</a:t>
            </a:r>
            <a:r>
              <a:rPr dirty="0"/>
              <a:t>	</a:t>
            </a:r>
            <a:r>
              <a:rPr dirty="0" spc="-10"/>
              <a:t>apply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equation</a:t>
            </a:r>
            <a:r>
              <a:rPr dirty="0"/>
              <a:t>	</a:t>
            </a:r>
            <a:r>
              <a:rPr dirty="0" spc="-320" b="0" i="1">
                <a:latin typeface="Bookman Old Style"/>
                <a:cs typeface="Bookman Old Style"/>
              </a:rPr>
              <a:t>p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25" b="0" i="1">
                <a:latin typeface="Bookman Old Style"/>
                <a:cs typeface="Bookman Old Style"/>
              </a:rPr>
              <a:t>γmv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photon</a:t>
            </a:r>
            <a:r>
              <a:rPr dirty="0"/>
              <a:t>	</a:t>
            </a:r>
            <a:r>
              <a:rPr dirty="0" spc="-25"/>
              <a:t>(a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130"/>
              <a:t>of </a:t>
            </a:r>
            <a:r>
              <a:rPr dirty="0" spc="-10"/>
              <a:t>light).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8265795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correctly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how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photon,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not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valid.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 </a:t>
            </a:r>
            <a:r>
              <a:rPr dirty="0" sz="2450" spc="-65">
                <a:latin typeface="Times New Roman"/>
                <a:cs typeface="Times New Roman"/>
              </a:rPr>
              <a:t>0</a:t>
            </a:r>
            <a:r>
              <a:rPr dirty="0" sz="2450" spc="-65" b="0" i="1">
                <a:latin typeface="Bookman Old Style"/>
                <a:cs typeface="Bookman Old Style"/>
              </a:rPr>
              <a:t>/</a:t>
            </a:r>
            <a:r>
              <a:rPr dirty="0" sz="2450" spc="-65">
                <a:latin typeface="Times New Roman"/>
                <a:cs typeface="Times New Roman"/>
              </a:rPr>
              <a:t>0,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>
                <a:latin typeface="Times New Roman"/>
                <a:cs typeface="Times New Roman"/>
              </a:rPr>
              <a:t> doesn’t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really tell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 </a:t>
            </a:r>
            <a:r>
              <a:rPr dirty="0" sz="2450" spc="-10">
                <a:latin typeface="Times New Roman"/>
                <a:cs typeface="Times New Roman"/>
              </a:rPr>
              <a:t>anything.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660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909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2.3</a:t>
            </a:r>
            <a:r>
              <a:rPr dirty="0" sz="1700" b="1">
                <a:latin typeface="Georgia"/>
                <a:cs typeface="Georgia"/>
              </a:rPr>
              <a:t>	Mass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Energy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(and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Speed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Light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Squared)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8883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Choose</a:t>
            </a:r>
            <a:r>
              <a:rPr dirty="0" spc="5"/>
              <a:t> </a:t>
            </a:r>
            <a:r>
              <a:rPr dirty="0"/>
              <a:t>True</a:t>
            </a:r>
            <a:r>
              <a:rPr dirty="0" spc="10"/>
              <a:t> </a:t>
            </a:r>
            <a:r>
              <a:rPr dirty="0"/>
              <a:t>or</a:t>
            </a:r>
            <a:r>
              <a:rPr dirty="0" spc="15"/>
              <a:t> </a:t>
            </a:r>
            <a:r>
              <a:rPr dirty="0"/>
              <a:t>False</a:t>
            </a:r>
            <a:r>
              <a:rPr dirty="0" spc="15"/>
              <a:t> </a:t>
            </a:r>
            <a:r>
              <a:rPr dirty="0"/>
              <a:t>for</a:t>
            </a:r>
            <a:r>
              <a:rPr dirty="0" spc="15"/>
              <a:t> </a:t>
            </a:r>
            <a:r>
              <a:rPr dirty="0"/>
              <a:t>each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55"/>
              <a:t>following.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790812"/>
            <a:ext cx="8183245" cy="52114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8255" indent="-29781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kg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  <a:p>
            <a:pPr marL="307975" marR="8255" indent="-295910">
              <a:lnSpc>
                <a:spcPct val="101699"/>
              </a:lnSpc>
              <a:spcBef>
                <a:spcPts val="994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204">
                <a:latin typeface="Times New Roman"/>
                <a:cs typeface="Times New Roman"/>
              </a:rPr>
              <a:t>J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204">
                <a:latin typeface="Times New Roman"/>
                <a:cs typeface="Times New Roman"/>
              </a:rPr>
              <a:t>J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204">
                <a:latin typeface="Times New Roman"/>
                <a:cs typeface="Times New Roman"/>
              </a:rPr>
              <a:t>J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07975" marR="7620" indent="-295910">
              <a:lnSpc>
                <a:spcPct val="101699"/>
              </a:lnSpc>
              <a:spcBef>
                <a:spcPts val="994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observer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kg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result.</a:t>
            </a:r>
            <a:endParaRPr sz="2450">
              <a:latin typeface="Times New Roman"/>
              <a:cs typeface="Times New Roman"/>
            </a:endParaRPr>
          </a:p>
          <a:p>
            <a:pPr marL="307975" marR="7620" indent="-295910">
              <a:lnSpc>
                <a:spcPct val="101699"/>
              </a:lnSpc>
              <a:spcBef>
                <a:spcPts val="1000"/>
              </a:spcBef>
              <a:buAutoNum type="arabicPeriod" startAt="2"/>
              <a:tabLst>
                <a:tab pos="309880" algn="l"/>
                <a:tab pos="639445" algn="l"/>
                <a:tab pos="1212215" algn="l"/>
                <a:tab pos="2244725" algn="l"/>
                <a:tab pos="3425825" algn="l"/>
                <a:tab pos="4707890" algn="l"/>
                <a:tab pos="5375275" algn="l"/>
                <a:tab pos="5659755" algn="l"/>
                <a:tab pos="6660515" algn="l"/>
                <a:tab pos="7218680" algn="l"/>
                <a:tab pos="7647305" algn="l"/>
                <a:tab pos="7935595" algn="l"/>
              </a:tabLst>
            </a:pPr>
            <a:r>
              <a:rPr dirty="0" sz="2450" spc="-25">
                <a:latin typeface="Times New Roman"/>
                <a:cs typeface="Times New Roman"/>
              </a:rPr>
              <a:t>If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inertial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observer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measures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system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10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155">
                <a:latin typeface="Times New Roman"/>
                <a:cs typeface="Times New Roman"/>
              </a:rPr>
              <a:t>J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30">
                <a:latin typeface="Times New Roman"/>
                <a:cs typeface="Times New Roman"/>
              </a:rPr>
              <a:t>of </a:t>
            </a:r>
            <a:r>
              <a:rPr dirty="0" sz="2450" spc="-13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result.</a:t>
            </a:r>
            <a:endParaRPr sz="2450">
              <a:latin typeface="Times New Roman"/>
              <a:cs typeface="Times New Roman"/>
            </a:endParaRPr>
          </a:p>
          <a:p>
            <a:pPr marL="307975" marR="5080" indent="-295910">
              <a:lnSpc>
                <a:spcPct val="101699"/>
              </a:lnSpc>
              <a:spcBef>
                <a:spcPts val="995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isolated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204">
                <a:latin typeface="Times New Roman"/>
                <a:cs typeface="Times New Roman"/>
              </a:rPr>
              <a:t>J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then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amount.</a:t>
            </a:r>
            <a:endParaRPr sz="2450">
              <a:latin typeface="Times New Roman"/>
              <a:cs typeface="Times New Roman"/>
            </a:endParaRPr>
          </a:p>
          <a:p>
            <a:pPr marL="307975" marR="5080" indent="-295910">
              <a:lnSpc>
                <a:spcPct val="101699"/>
              </a:lnSpc>
              <a:spcBef>
                <a:spcPts val="995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isolated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kg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then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process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amount.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5747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Choose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True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False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following.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object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object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kg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J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object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J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J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2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84175" marR="5080" indent="-213360">
              <a:lnSpc>
                <a:spcPct val="106700"/>
              </a:lnSpc>
              <a:spcBef>
                <a:spcPts val="1495"/>
              </a:spcBef>
              <a:buAutoNum type="arabicPeriod" startAt="3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inertial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observer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inertial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observers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get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result.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84175" marR="5080" indent="-213360">
              <a:lnSpc>
                <a:spcPct val="106700"/>
              </a:lnSpc>
              <a:spcBef>
                <a:spcPts val="1500"/>
              </a:spcBef>
              <a:buAutoNum type="arabicPeriod" startAt="4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inertial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observer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J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inertial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observers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get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result.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384175" marR="5080" indent="-213360">
              <a:lnSpc>
                <a:spcPct val="106700"/>
              </a:lnSpc>
              <a:spcBef>
                <a:spcPts val="1495"/>
              </a:spcBef>
              <a:buAutoNum type="arabicPeriod" startAt="5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isolated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starts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process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J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process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 </a:t>
            </a:r>
            <a:r>
              <a:rPr dirty="0" sz="1400" spc="55">
                <a:latin typeface="Times New Roman"/>
                <a:cs typeface="Times New Roman"/>
              </a:rPr>
              <a:t>amount.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84175" marR="5715" indent="-213360">
              <a:lnSpc>
                <a:spcPct val="106700"/>
              </a:lnSpc>
              <a:spcBef>
                <a:spcPts val="1495"/>
              </a:spcBef>
              <a:buAutoNum type="arabicPeriod" startAt="6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isolated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starts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process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process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 </a:t>
            </a:r>
            <a:r>
              <a:rPr dirty="0" sz="1400" spc="55">
                <a:latin typeface="Times New Roman"/>
                <a:cs typeface="Times New Roman"/>
              </a:rPr>
              <a:t>amount.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True</a:t>
            </a:r>
            <a:r>
              <a:rPr dirty="0" spc="30"/>
              <a:t> </a:t>
            </a:r>
            <a:r>
              <a:rPr dirty="0"/>
              <a:t>or</a:t>
            </a:r>
            <a:r>
              <a:rPr dirty="0" spc="45"/>
              <a:t> </a:t>
            </a:r>
            <a:r>
              <a:rPr dirty="0"/>
              <a:t>False?</a:t>
            </a:r>
            <a:r>
              <a:rPr dirty="0" spc="285"/>
              <a:t> </a:t>
            </a:r>
            <a:r>
              <a:rPr dirty="0"/>
              <a:t>If</a:t>
            </a:r>
            <a:r>
              <a:rPr dirty="0" spc="45"/>
              <a:t> </a:t>
            </a:r>
            <a:r>
              <a:rPr dirty="0"/>
              <a:t>I</a:t>
            </a:r>
            <a:r>
              <a:rPr dirty="0" spc="45"/>
              <a:t> </a:t>
            </a:r>
            <a:r>
              <a:rPr dirty="0" spc="-20"/>
              <a:t>know</a:t>
            </a:r>
            <a:r>
              <a:rPr dirty="0" spc="45"/>
              <a:t> </a:t>
            </a:r>
            <a:r>
              <a:rPr dirty="0"/>
              <a:t>an</a:t>
            </a:r>
            <a:r>
              <a:rPr dirty="0" spc="40"/>
              <a:t> </a:t>
            </a:r>
            <a:r>
              <a:rPr dirty="0"/>
              <a:t>object’s</a:t>
            </a:r>
            <a:r>
              <a:rPr dirty="0" spc="40"/>
              <a:t> </a:t>
            </a:r>
            <a:r>
              <a:rPr dirty="0"/>
              <a:t>energy</a:t>
            </a:r>
            <a:r>
              <a:rPr dirty="0" spc="45"/>
              <a:t> </a:t>
            </a:r>
            <a:r>
              <a:rPr dirty="0"/>
              <a:t>and</a:t>
            </a:r>
            <a:r>
              <a:rPr dirty="0" spc="45"/>
              <a:t> </a:t>
            </a:r>
            <a:r>
              <a:rPr dirty="0"/>
              <a:t>momentum</a:t>
            </a:r>
            <a:r>
              <a:rPr dirty="0" spc="45"/>
              <a:t> </a:t>
            </a:r>
            <a:r>
              <a:rPr dirty="0"/>
              <a:t>I</a:t>
            </a:r>
            <a:r>
              <a:rPr dirty="0" spc="45"/>
              <a:t> </a:t>
            </a:r>
            <a:r>
              <a:rPr dirty="0" spc="-25"/>
              <a:t>can </a:t>
            </a:r>
            <a:r>
              <a:rPr dirty="0"/>
              <a:t>find</a:t>
            </a:r>
            <a:r>
              <a:rPr dirty="0" spc="90"/>
              <a:t> </a:t>
            </a:r>
            <a:r>
              <a:rPr dirty="0"/>
              <a:t>its</a:t>
            </a:r>
            <a:r>
              <a:rPr dirty="0" spc="100"/>
              <a:t> </a:t>
            </a:r>
            <a:r>
              <a:rPr dirty="0" spc="60"/>
              <a:t>total</a:t>
            </a:r>
            <a:r>
              <a:rPr dirty="0" spc="100"/>
              <a:t> </a:t>
            </a:r>
            <a:r>
              <a:rPr dirty="0" spc="-10"/>
              <a:t>mass.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8819" y="1208797"/>
            <a:ext cx="825627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True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False?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know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can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184467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100">
                <a:latin typeface="Times New Roman"/>
                <a:cs typeface="Times New Roman"/>
              </a:rPr>
              <a:t>T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80"/>
              <a:t> </a:t>
            </a:r>
            <a:r>
              <a:rPr dirty="0"/>
              <a:t>rocket</a:t>
            </a:r>
            <a:r>
              <a:rPr dirty="0" spc="80"/>
              <a:t> </a:t>
            </a:r>
            <a:r>
              <a:rPr dirty="0" spc="-60"/>
              <a:t>flies</a:t>
            </a:r>
            <a:r>
              <a:rPr dirty="0" spc="90"/>
              <a:t> </a:t>
            </a:r>
            <a:r>
              <a:rPr dirty="0"/>
              <a:t>past</a:t>
            </a:r>
            <a:r>
              <a:rPr dirty="0" spc="85"/>
              <a:t> </a:t>
            </a:r>
            <a:r>
              <a:rPr dirty="0"/>
              <a:t>you.</a:t>
            </a:r>
            <a:r>
              <a:rPr dirty="0" spc="365"/>
              <a:t> </a:t>
            </a:r>
            <a:r>
              <a:rPr dirty="0" spc="-40"/>
              <a:t>You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captain</a:t>
            </a:r>
            <a:r>
              <a:rPr dirty="0" spc="85"/>
              <a:t> </a:t>
            </a:r>
            <a:r>
              <a:rPr dirty="0" spc="55"/>
              <a:t>both</a:t>
            </a:r>
            <a:r>
              <a:rPr dirty="0" spc="90"/>
              <a:t> </a:t>
            </a:r>
            <a:r>
              <a:rPr dirty="0"/>
              <a:t>measure</a:t>
            </a:r>
            <a:r>
              <a:rPr dirty="0" spc="90"/>
              <a:t> </a:t>
            </a:r>
            <a:r>
              <a:rPr dirty="0" spc="-10"/>
              <a:t>things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rocket.</a:t>
            </a:r>
            <a:r>
              <a:rPr dirty="0" spc="20"/>
              <a:t>  </a:t>
            </a:r>
            <a:r>
              <a:rPr dirty="0"/>
              <a:t>Which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-45"/>
              <a:t>following</a:t>
            </a:r>
            <a:r>
              <a:rPr dirty="0" spc="165"/>
              <a:t> </a:t>
            </a:r>
            <a:r>
              <a:rPr dirty="0"/>
              <a:t>will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70"/>
              <a:t> </a:t>
            </a:r>
            <a:r>
              <a:rPr dirty="0" spc="-165" b="0" i="1">
                <a:latin typeface="Bookman Old Style"/>
                <a:cs typeface="Bookman Old Style"/>
              </a:rPr>
              <a:t>agree</a:t>
            </a:r>
            <a:r>
              <a:rPr dirty="0" spc="204" b="0" i="1">
                <a:latin typeface="Bookman Old Style"/>
                <a:cs typeface="Bookman Old Style"/>
              </a:rPr>
              <a:t> </a:t>
            </a:r>
            <a:r>
              <a:rPr dirty="0" spc="-10"/>
              <a:t>about? </a:t>
            </a:r>
            <a:r>
              <a:rPr dirty="0"/>
              <a:t>(Check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386080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80"/>
              <a:t> </a:t>
            </a:r>
            <a:r>
              <a:rPr dirty="0"/>
              <a:t>rocket</a:t>
            </a:r>
            <a:r>
              <a:rPr dirty="0" spc="80"/>
              <a:t> </a:t>
            </a:r>
            <a:r>
              <a:rPr dirty="0" spc="-60"/>
              <a:t>flies</a:t>
            </a:r>
            <a:r>
              <a:rPr dirty="0" spc="90"/>
              <a:t> </a:t>
            </a:r>
            <a:r>
              <a:rPr dirty="0"/>
              <a:t>past</a:t>
            </a:r>
            <a:r>
              <a:rPr dirty="0" spc="85"/>
              <a:t> </a:t>
            </a:r>
            <a:r>
              <a:rPr dirty="0"/>
              <a:t>you.</a:t>
            </a:r>
            <a:r>
              <a:rPr dirty="0" spc="365"/>
              <a:t> </a:t>
            </a:r>
            <a:r>
              <a:rPr dirty="0" spc="-40"/>
              <a:t>You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captain</a:t>
            </a:r>
            <a:r>
              <a:rPr dirty="0" spc="85"/>
              <a:t> </a:t>
            </a:r>
            <a:r>
              <a:rPr dirty="0" spc="55"/>
              <a:t>both</a:t>
            </a:r>
            <a:r>
              <a:rPr dirty="0" spc="90"/>
              <a:t> </a:t>
            </a:r>
            <a:r>
              <a:rPr dirty="0"/>
              <a:t>measure</a:t>
            </a:r>
            <a:r>
              <a:rPr dirty="0" spc="90"/>
              <a:t> </a:t>
            </a:r>
            <a:r>
              <a:rPr dirty="0" spc="-10"/>
              <a:t>things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rocket.</a:t>
            </a:r>
            <a:r>
              <a:rPr dirty="0" spc="20"/>
              <a:t>  </a:t>
            </a:r>
            <a:r>
              <a:rPr dirty="0"/>
              <a:t>Which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-45"/>
              <a:t>following</a:t>
            </a:r>
            <a:r>
              <a:rPr dirty="0" spc="165"/>
              <a:t> </a:t>
            </a:r>
            <a:r>
              <a:rPr dirty="0"/>
              <a:t>will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70"/>
              <a:t> </a:t>
            </a:r>
            <a:r>
              <a:rPr dirty="0" spc="-165" b="0" i="1">
                <a:latin typeface="Bookman Old Style"/>
                <a:cs typeface="Bookman Old Style"/>
              </a:rPr>
              <a:t>agree</a:t>
            </a:r>
            <a:r>
              <a:rPr dirty="0" spc="204" b="0" i="1">
                <a:latin typeface="Bookman Old Style"/>
                <a:cs typeface="Bookman Old Style"/>
              </a:rPr>
              <a:t> </a:t>
            </a:r>
            <a:r>
              <a:rPr dirty="0" spc="-10"/>
              <a:t>about? </a:t>
            </a:r>
            <a:r>
              <a:rPr dirty="0"/>
              <a:t>(Check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21615"/>
            <a:ext cx="386842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rocket’s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239645" algn="l"/>
              </a:tabLst>
            </a:pPr>
            <a:r>
              <a:rPr dirty="0" spc="75"/>
              <a:t>What</a:t>
            </a:r>
            <a:r>
              <a:rPr dirty="0" spc="140"/>
              <a:t> </a:t>
            </a:r>
            <a:r>
              <a:rPr dirty="0"/>
              <a:t>slope</a:t>
            </a:r>
            <a:r>
              <a:rPr dirty="0" spc="150"/>
              <a:t> </a:t>
            </a:r>
            <a:r>
              <a:rPr dirty="0"/>
              <a:t>does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world</a:t>
            </a:r>
            <a:r>
              <a:rPr dirty="0" spc="150"/>
              <a:t> </a:t>
            </a:r>
            <a:r>
              <a:rPr dirty="0"/>
              <a:t>line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an</a:t>
            </a:r>
            <a:r>
              <a:rPr dirty="0" spc="150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/>
              <a:t>have</a:t>
            </a:r>
            <a:r>
              <a:rPr dirty="0" spc="150"/>
              <a:t> </a:t>
            </a:r>
            <a:r>
              <a:rPr dirty="0"/>
              <a:t>if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 spc="-25"/>
              <a:t>is </a:t>
            </a:r>
            <a:r>
              <a:rPr dirty="0" spc="-20"/>
              <a:t>moving</a:t>
            </a:r>
            <a:r>
              <a:rPr dirty="0" spc="-15"/>
              <a:t> </a:t>
            </a:r>
            <a:r>
              <a:rPr dirty="0" spc="120"/>
              <a:t>at</a:t>
            </a:r>
            <a:r>
              <a:rPr dirty="0" spc="-10"/>
              <a:t> 0</a:t>
            </a:r>
            <a:r>
              <a:rPr dirty="0" spc="-10" b="0" i="1">
                <a:latin typeface="Bookman Old Style"/>
                <a:cs typeface="Bookman Old Style"/>
              </a:rPr>
              <a:t>.</a:t>
            </a:r>
            <a:r>
              <a:rPr dirty="0" spc="-10"/>
              <a:t>1 </a:t>
            </a:r>
            <a:r>
              <a:rPr dirty="0" spc="-25" b="0" i="1">
                <a:latin typeface="Bookman Old Style"/>
                <a:cs typeface="Bookman Old Style"/>
              </a:rPr>
              <a:t>c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6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269049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0</a:t>
            </a:r>
            <a:r>
              <a:rPr dirty="0" sz="2450" spc="-25" b="0" i="1">
                <a:latin typeface="Bookman Old Style"/>
                <a:cs typeface="Bookman Old Style"/>
              </a:rPr>
              <a:t>.</a:t>
            </a:r>
            <a:r>
              <a:rPr dirty="0" sz="2450" spc="-25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10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14"/>
              <a:t> </a:t>
            </a:r>
            <a:r>
              <a:rPr dirty="0"/>
              <a:t>each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60"/>
              <a:t>following</a:t>
            </a:r>
            <a:r>
              <a:rPr dirty="0" spc="135"/>
              <a:t> </a:t>
            </a:r>
            <a:r>
              <a:rPr dirty="0"/>
              <a:t>pairs</a:t>
            </a:r>
            <a:r>
              <a:rPr dirty="0" spc="130"/>
              <a:t> </a:t>
            </a:r>
            <a:r>
              <a:rPr dirty="0"/>
              <a:t>say</a:t>
            </a:r>
            <a:r>
              <a:rPr dirty="0" spc="130"/>
              <a:t> </a:t>
            </a:r>
            <a:r>
              <a:rPr dirty="0"/>
              <a:t>whether</a:t>
            </a:r>
            <a:r>
              <a:rPr dirty="0" spc="130"/>
              <a:t> </a:t>
            </a:r>
            <a:r>
              <a:rPr dirty="0"/>
              <a:t>A)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/>
              <a:t>higher,</a:t>
            </a:r>
            <a:r>
              <a:rPr dirty="0" spc="145"/>
              <a:t> </a:t>
            </a:r>
            <a:r>
              <a:rPr dirty="0"/>
              <a:t>B)</a:t>
            </a:r>
            <a:r>
              <a:rPr dirty="0" spc="135"/>
              <a:t> </a:t>
            </a:r>
            <a:r>
              <a:rPr dirty="0" spc="-50"/>
              <a:t>B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higher,</a:t>
            </a:r>
            <a:r>
              <a:rPr dirty="0" spc="105"/>
              <a:t> </a:t>
            </a:r>
            <a:r>
              <a:rPr dirty="0"/>
              <a:t>or</a:t>
            </a:r>
            <a:r>
              <a:rPr dirty="0" spc="100"/>
              <a:t> </a:t>
            </a:r>
            <a:r>
              <a:rPr dirty="0"/>
              <a:t>C)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two</a:t>
            </a:r>
            <a:r>
              <a:rPr dirty="0" spc="105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 spc="-10"/>
              <a:t>equal.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87599"/>
            <a:ext cx="8181340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715" indent="-29781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rest.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994"/>
              </a:spcBef>
            </a:pPr>
            <a:r>
              <a:rPr dirty="0" sz="2450">
                <a:latin typeface="Times New Roman"/>
                <a:cs typeface="Times New Roman"/>
              </a:rPr>
              <a:t>2.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rest.</a:t>
            </a:r>
            <a:r>
              <a:rPr dirty="0" sz="2450" spc="114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algn="just" marL="309880" marR="5715" indent="-297815">
              <a:lnSpc>
                <a:spcPct val="101699"/>
              </a:lnSpc>
              <a:spcBef>
                <a:spcPts val="994"/>
              </a:spcBef>
            </a:pPr>
            <a:r>
              <a:rPr dirty="0" sz="2450">
                <a:latin typeface="Times New Roman"/>
                <a:cs typeface="Times New Roman"/>
              </a:rPr>
              <a:t>3.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collide.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total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collide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stick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together. </a:t>
            </a:r>
            <a:r>
              <a:rPr dirty="0" sz="2450">
                <a:latin typeface="Times New Roman"/>
                <a:cs typeface="Times New Roman"/>
              </a:rPr>
              <a:t>(Assume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isolated.)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14"/>
              <a:t> </a:t>
            </a:r>
            <a:r>
              <a:rPr dirty="0"/>
              <a:t>each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60"/>
              <a:t>following</a:t>
            </a:r>
            <a:r>
              <a:rPr dirty="0" spc="135"/>
              <a:t> </a:t>
            </a:r>
            <a:r>
              <a:rPr dirty="0"/>
              <a:t>pairs</a:t>
            </a:r>
            <a:r>
              <a:rPr dirty="0" spc="130"/>
              <a:t> </a:t>
            </a:r>
            <a:r>
              <a:rPr dirty="0"/>
              <a:t>say</a:t>
            </a:r>
            <a:r>
              <a:rPr dirty="0" spc="130"/>
              <a:t> </a:t>
            </a:r>
            <a:r>
              <a:rPr dirty="0"/>
              <a:t>whether</a:t>
            </a:r>
            <a:r>
              <a:rPr dirty="0" spc="130"/>
              <a:t> </a:t>
            </a:r>
            <a:r>
              <a:rPr dirty="0"/>
              <a:t>A)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/>
              <a:t>higher,</a:t>
            </a:r>
            <a:r>
              <a:rPr dirty="0" spc="145"/>
              <a:t> </a:t>
            </a:r>
            <a:r>
              <a:rPr dirty="0"/>
              <a:t>B)</a:t>
            </a:r>
            <a:r>
              <a:rPr dirty="0" spc="135"/>
              <a:t> </a:t>
            </a:r>
            <a:r>
              <a:rPr dirty="0" spc="-50"/>
              <a:t>B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higher,</a:t>
            </a:r>
            <a:r>
              <a:rPr dirty="0" spc="105"/>
              <a:t> </a:t>
            </a:r>
            <a:r>
              <a:rPr dirty="0"/>
              <a:t>or</a:t>
            </a:r>
            <a:r>
              <a:rPr dirty="0" spc="100"/>
              <a:t> </a:t>
            </a:r>
            <a:r>
              <a:rPr dirty="0"/>
              <a:t>C)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two</a:t>
            </a:r>
            <a:r>
              <a:rPr dirty="0" spc="105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 spc="-10"/>
              <a:t>equal.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87599"/>
            <a:ext cx="8181340" cy="47688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715" indent="-29781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rest.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1495"/>
              </a:spcBef>
            </a:pPr>
            <a:r>
              <a:rPr dirty="0" sz="2450">
                <a:latin typeface="Times New Roman"/>
                <a:cs typeface="Times New Roman"/>
              </a:rPr>
              <a:t>2.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rest.</a:t>
            </a:r>
            <a:r>
              <a:rPr dirty="0" sz="2450" spc="114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</a:t>
            </a:r>
            <a:endParaRPr sz="2450">
              <a:latin typeface="Times New Roman"/>
              <a:cs typeface="Times New Roman"/>
            </a:endParaRPr>
          </a:p>
          <a:p>
            <a:pPr algn="just" marL="309880" marR="5715" indent="-297815">
              <a:lnSpc>
                <a:spcPct val="101699"/>
              </a:lnSpc>
              <a:spcBef>
                <a:spcPts val="1495"/>
              </a:spcBef>
            </a:pPr>
            <a:r>
              <a:rPr dirty="0" sz="2450">
                <a:latin typeface="Times New Roman"/>
                <a:cs typeface="Times New Roman"/>
              </a:rPr>
              <a:t>3.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collide.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total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collide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stick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together. </a:t>
            </a:r>
            <a:r>
              <a:rPr dirty="0" sz="2450">
                <a:latin typeface="Times New Roman"/>
                <a:cs typeface="Times New Roman"/>
              </a:rPr>
              <a:t>(Assume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isolated.)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50"/>
              <a:t>P1</a:t>
            </a:r>
            <a:r>
              <a:rPr dirty="0" spc="-5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 spc="50"/>
              <a:t>P2</a:t>
            </a:r>
            <a:r>
              <a:rPr dirty="0"/>
              <a:t> are</a:t>
            </a:r>
            <a:r>
              <a:rPr dirty="0" spc="-5"/>
              <a:t> </a:t>
            </a:r>
            <a:r>
              <a:rPr dirty="0"/>
              <a:t>fundamental particles</a:t>
            </a:r>
            <a:r>
              <a:rPr dirty="0" spc="-10"/>
              <a:t> </a:t>
            </a:r>
            <a:r>
              <a:rPr dirty="0" spc="-80"/>
              <a:t>of</a:t>
            </a:r>
            <a:r>
              <a:rPr dirty="0" spc="-5"/>
              <a:t> </a:t>
            </a:r>
            <a:r>
              <a:rPr dirty="0"/>
              <a:t>mass</a:t>
            </a:r>
            <a:r>
              <a:rPr dirty="0" spc="-10"/>
              <a:t> </a:t>
            </a:r>
            <a:r>
              <a:rPr dirty="0" b="0" i="1">
                <a:latin typeface="Bookman Old Style"/>
                <a:cs typeface="Bookman Old Style"/>
              </a:rPr>
              <a:t>m</a:t>
            </a:r>
            <a:r>
              <a:rPr dirty="0" spc="-130" b="0" i="1">
                <a:latin typeface="Bookman Old Style"/>
                <a:cs typeface="Bookman Old Style"/>
              </a:rPr>
              <a:t> </a:t>
            </a:r>
            <a:r>
              <a:rPr dirty="0"/>
              <a:t>and L</a:t>
            </a:r>
            <a:r>
              <a:rPr dirty="0" spc="-5"/>
              <a:t> </a:t>
            </a:r>
            <a:r>
              <a:rPr dirty="0"/>
              <a:t>is</a:t>
            </a:r>
            <a:r>
              <a:rPr dirty="0" spc="-5"/>
              <a:t> </a:t>
            </a:r>
            <a:r>
              <a:rPr dirty="0"/>
              <a:t>a </a:t>
            </a:r>
            <a:r>
              <a:rPr dirty="0" spc="-10"/>
              <a:t>photon.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662460"/>
            <a:ext cx="795528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P2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P2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50"/>
              <a:t>P1</a:t>
            </a:r>
            <a:r>
              <a:rPr dirty="0" spc="-5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 spc="50"/>
              <a:t>P2</a:t>
            </a:r>
            <a:r>
              <a:rPr dirty="0"/>
              <a:t> are</a:t>
            </a:r>
            <a:r>
              <a:rPr dirty="0" spc="-5"/>
              <a:t> </a:t>
            </a:r>
            <a:r>
              <a:rPr dirty="0"/>
              <a:t>fundamental particles</a:t>
            </a:r>
            <a:r>
              <a:rPr dirty="0" spc="-10"/>
              <a:t> </a:t>
            </a:r>
            <a:r>
              <a:rPr dirty="0" spc="-80"/>
              <a:t>of</a:t>
            </a:r>
            <a:r>
              <a:rPr dirty="0" spc="-5"/>
              <a:t> </a:t>
            </a:r>
            <a:r>
              <a:rPr dirty="0"/>
              <a:t>mass</a:t>
            </a:r>
            <a:r>
              <a:rPr dirty="0" spc="-10"/>
              <a:t> </a:t>
            </a:r>
            <a:r>
              <a:rPr dirty="0" b="0" i="1">
                <a:latin typeface="Bookman Old Style"/>
                <a:cs typeface="Bookman Old Style"/>
              </a:rPr>
              <a:t>m</a:t>
            </a:r>
            <a:r>
              <a:rPr dirty="0" spc="-130" b="0" i="1">
                <a:latin typeface="Bookman Old Style"/>
                <a:cs typeface="Bookman Old Style"/>
              </a:rPr>
              <a:t> </a:t>
            </a:r>
            <a:r>
              <a:rPr dirty="0"/>
              <a:t>and L</a:t>
            </a:r>
            <a:r>
              <a:rPr dirty="0" spc="-5"/>
              <a:t> </a:t>
            </a:r>
            <a:r>
              <a:rPr dirty="0"/>
              <a:t>is</a:t>
            </a:r>
            <a:r>
              <a:rPr dirty="0" spc="-5"/>
              <a:t> </a:t>
            </a:r>
            <a:r>
              <a:rPr dirty="0"/>
              <a:t>a </a:t>
            </a:r>
            <a:r>
              <a:rPr dirty="0" spc="-10"/>
              <a:t>photon.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599201"/>
            <a:ext cx="8182609" cy="5339715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algn="just" marL="308610" indent="-295910">
              <a:lnSpc>
                <a:spcPct val="100000"/>
              </a:lnSpc>
              <a:spcBef>
                <a:spcPts val="163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P2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algn="just" marL="298450">
              <a:lnSpc>
                <a:spcPct val="100000"/>
              </a:lnSpc>
              <a:spcBef>
                <a:spcPts val="1545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200" b="1">
                <a:latin typeface="Georgia"/>
                <a:cs typeface="Georgia"/>
              </a:rPr>
              <a:t>  </a:t>
            </a:r>
            <a:r>
              <a:rPr dirty="0" sz="2450" spc="-105">
                <a:latin typeface="Times New Roman"/>
                <a:cs typeface="Times New Roman"/>
              </a:rPr>
              <a:t>Yes,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if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P2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moving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each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algn="just" marL="308610" indent="-295910">
              <a:lnSpc>
                <a:spcPct val="100000"/>
              </a:lnSpc>
              <a:spcBef>
                <a:spcPts val="1540"/>
              </a:spcBef>
              <a:buAutoNum type="arabicPeriod" startAt="2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P2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11430">
              <a:lnSpc>
                <a:spcPct val="101699"/>
              </a:lnSpc>
              <a:spcBef>
                <a:spcPts val="14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00" b="1">
                <a:latin typeface="Georgia"/>
                <a:cs typeface="Georgia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Yes,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energy.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 </a:t>
            </a:r>
            <a:r>
              <a:rPr dirty="0" sz="2450">
                <a:latin typeface="Times New Roman"/>
                <a:cs typeface="Times New Roman"/>
              </a:rPr>
              <a:t>example,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helium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components.</a:t>
            </a:r>
            <a:endParaRPr sz="2450">
              <a:latin typeface="Times New Roman"/>
              <a:cs typeface="Times New Roman"/>
            </a:endParaRPr>
          </a:p>
          <a:p>
            <a:pPr algn="just" marL="308610" indent="-295910">
              <a:lnSpc>
                <a:spcPct val="100000"/>
              </a:lnSpc>
              <a:spcBef>
                <a:spcPts val="1545"/>
              </a:spcBef>
              <a:buAutoNum type="arabicPeriod" startAt="3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11430">
              <a:lnSpc>
                <a:spcPct val="101699"/>
              </a:lnSpc>
              <a:spcBef>
                <a:spcPts val="1490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6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Yes.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reference </a:t>
            </a:r>
            <a:r>
              <a:rPr dirty="0" sz="2450">
                <a:latin typeface="Times New Roman"/>
                <a:cs typeface="Times New Roman"/>
              </a:rPr>
              <a:t>frame.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P1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has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total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zero.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84771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60"/>
              <a:t> </a:t>
            </a:r>
            <a:r>
              <a:rPr dirty="0"/>
              <a:t>photon</a:t>
            </a:r>
            <a:r>
              <a:rPr dirty="0" spc="160"/>
              <a:t> </a:t>
            </a:r>
            <a:r>
              <a:rPr dirty="0"/>
              <a:t>strikes</a:t>
            </a:r>
            <a:r>
              <a:rPr dirty="0" spc="160"/>
              <a:t> </a:t>
            </a:r>
            <a:r>
              <a:rPr dirty="0"/>
              <a:t>an</a:t>
            </a:r>
            <a:r>
              <a:rPr dirty="0" spc="160"/>
              <a:t> </a:t>
            </a:r>
            <a:r>
              <a:rPr dirty="0"/>
              <a:t>object</a:t>
            </a:r>
            <a:r>
              <a:rPr dirty="0" spc="155"/>
              <a:t> </a:t>
            </a:r>
            <a:r>
              <a:rPr dirty="0"/>
              <a:t>and</a:t>
            </a:r>
            <a:r>
              <a:rPr dirty="0" spc="155"/>
              <a:t> </a:t>
            </a:r>
            <a:r>
              <a:rPr dirty="0"/>
              <a:t>gets</a:t>
            </a:r>
            <a:r>
              <a:rPr dirty="0" spc="160"/>
              <a:t> </a:t>
            </a:r>
            <a:r>
              <a:rPr dirty="0" spc="-10"/>
              <a:t>absorbed.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662460"/>
            <a:ext cx="8179434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 spc="-50">
                <a:latin typeface="Times New Roman"/>
                <a:cs typeface="Times New Roman"/>
              </a:rPr>
              <a:t>Does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mass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(object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plus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84771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60"/>
              <a:t> </a:t>
            </a:r>
            <a:r>
              <a:rPr dirty="0"/>
              <a:t>photon</a:t>
            </a:r>
            <a:r>
              <a:rPr dirty="0" spc="160"/>
              <a:t> </a:t>
            </a:r>
            <a:r>
              <a:rPr dirty="0"/>
              <a:t>strikes</a:t>
            </a:r>
            <a:r>
              <a:rPr dirty="0" spc="160"/>
              <a:t> </a:t>
            </a:r>
            <a:r>
              <a:rPr dirty="0"/>
              <a:t>an</a:t>
            </a:r>
            <a:r>
              <a:rPr dirty="0" spc="160"/>
              <a:t> </a:t>
            </a:r>
            <a:r>
              <a:rPr dirty="0"/>
              <a:t>object</a:t>
            </a:r>
            <a:r>
              <a:rPr dirty="0" spc="155"/>
              <a:t> </a:t>
            </a:r>
            <a:r>
              <a:rPr dirty="0"/>
              <a:t>and</a:t>
            </a:r>
            <a:r>
              <a:rPr dirty="0" spc="155"/>
              <a:t> </a:t>
            </a:r>
            <a:r>
              <a:rPr dirty="0"/>
              <a:t>gets</a:t>
            </a:r>
            <a:r>
              <a:rPr dirty="0" spc="160"/>
              <a:t> </a:t>
            </a:r>
            <a:r>
              <a:rPr dirty="0" spc="-10"/>
              <a:t>absorbed.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599201"/>
            <a:ext cx="8181340" cy="2682875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63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  <a:p>
            <a:pPr marL="309880" marR="5080" indent="-11430">
              <a:lnSpc>
                <a:spcPct val="101699"/>
              </a:lnSpc>
              <a:spcBef>
                <a:spcPts val="149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Yes.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implies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540"/>
              </a:spcBef>
              <a:buAutoNum type="arabicPeriod" startAt="2"/>
              <a:tabLst>
                <a:tab pos="308610" algn="l"/>
              </a:tabLst>
            </a:pPr>
            <a:r>
              <a:rPr dirty="0" sz="2450" spc="-50">
                <a:latin typeface="Times New Roman"/>
                <a:cs typeface="Times New Roman"/>
              </a:rPr>
              <a:t>Does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mass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(object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plus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that’s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conserved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quantity.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683260" algn="l"/>
              </a:tabLst>
            </a:pPr>
            <a:r>
              <a:rPr dirty="0"/>
              <a:t>A</a:t>
            </a:r>
            <a:r>
              <a:rPr dirty="0" spc="210"/>
              <a:t> </a:t>
            </a:r>
            <a:r>
              <a:rPr dirty="0"/>
              <a:t>photon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energy</a:t>
            </a:r>
            <a:r>
              <a:rPr dirty="0" spc="210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-16260" sz="3075" b="0" i="1">
                <a:latin typeface="Bookman Old Style"/>
                <a:cs typeface="Bookman Old Style"/>
              </a:rPr>
              <a:t>ph</a:t>
            </a:r>
            <a:r>
              <a:rPr dirty="0" baseline="-16260" sz="3075" spc="375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0"/>
              <a:t> </a:t>
            </a:r>
            <a:r>
              <a:rPr dirty="0" sz="2450"/>
              <a:t>absorbed</a:t>
            </a:r>
            <a:r>
              <a:rPr dirty="0" sz="2450" spc="215"/>
              <a:t> </a:t>
            </a:r>
            <a:r>
              <a:rPr dirty="0" sz="2450"/>
              <a:t>by</a:t>
            </a:r>
            <a:r>
              <a:rPr dirty="0" sz="2450" spc="215"/>
              <a:t> </a:t>
            </a:r>
            <a:r>
              <a:rPr dirty="0" sz="2450"/>
              <a:t>an</a:t>
            </a:r>
            <a:r>
              <a:rPr dirty="0" sz="2450" spc="210"/>
              <a:t> </a:t>
            </a:r>
            <a:r>
              <a:rPr dirty="0" sz="2450"/>
              <a:t>atom</a:t>
            </a:r>
            <a:r>
              <a:rPr dirty="0" sz="2450" spc="210"/>
              <a:t> </a:t>
            </a:r>
            <a:r>
              <a:rPr dirty="0" sz="2450"/>
              <a:t>of</a:t>
            </a:r>
            <a:r>
              <a:rPr dirty="0" sz="2450" spc="220"/>
              <a:t> </a:t>
            </a:r>
            <a:r>
              <a:rPr dirty="0" sz="2450"/>
              <a:t>mass</a:t>
            </a:r>
            <a:r>
              <a:rPr dirty="0" sz="2450" spc="204"/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/>
              <a:t>0</a:t>
            </a:r>
            <a:r>
              <a:rPr dirty="0" baseline="-13550" sz="3075" spc="532"/>
              <a:t> </a:t>
            </a:r>
            <a:r>
              <a:rPr dirty="0" sz="2450" spc="95"/>
              <a:t>at </a:t>
            </a:r>
            <a:r>
              <a:rPr dirty="0" sz="2450" spc="-10"/>
              <a:t>rest.</a:t>
            </a:r>
            <a:r>
              <a:rPr dirty="0" sz="2450"/>
              <a:t>	Is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110"/>
              <a:t> </a:t>
            </a:r>
            <a:r>
              <a:rPr dirty="0" sz="2450"/>
              <a:t>final</a:t>
            </a:r>
            <a:r>
              <a:rPr dirty="0" sz="2450" spc="110"/>
              <a:t> </a:t>
            </a:r>
            <a:r>
              <a:rPr dirty="0" sz="2450"/>
              <a:t>mass</a:t>
            </a:r>
            <a:r>
              <a:rPr dirty="0" sz="2450" spc="110"/>
              <a:t> </a:t>
            </a:r>
            <a:r>
              <a:rPr dirty="0" sz="2450"/>
              <a:t>of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10"/>
              <a:t> </a:t>
            </a:r>
            <a:r>
              <a:rPr dirty="0" sz="2450"/>
              <a:t>atom</a:t>
            </a:r>
            <a:r>
              <a:rPr dirty="0" sz="2450" spc="10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 spc="-50"/>
              <a:t>.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6226175" cy="21329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baseline="-13550" sz="3075" spc="-37">
                <a:latin typeface="Times New Roman"/>
                <a:cs typeface="Times New Roman"/>
              </a:rPr>
              <a:t>0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3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82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37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3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370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15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90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2.3.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SPEED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LIGHT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SQUARED)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683260" algn="l"/>
              </a:tabLst>
            </a:pPr>
            <a:r>
              <a:rPr dirty="0"/>
              <a:t>A</a:t>
            </a:r>
            <a:r>
              <a:rPr dirty="0" spc="210"/>
              <a:t> </a:t>
            </a:r>
            <a:r>
              <a:rPr dirty="0"/>
              <a:t>photon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energy</a:t>
            </a:r>
            <a:r>
              <a:rPr dirty="0" spc="210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-16260" sz="3075" b="0" i="1">
                <a:latin typeface="Bookman Old Style"/>
                <a:cs typeface="Bookman Old Style"/>
              </a:rPr>
              <a:t>ph</a:t>
            </a:r>
            <a:r>
              <a:rPr dirty="0" baseline="-16260" sz="3075" spc="375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0"/>
              <a:t> </a:t>
            </a:r>
            <a:r>
              <a:rPr dirty="0" sz="2450"/>
              <a:t>absorbed</a:t>
            </a:r>
            <a:r>
              <a:rPr dirty="0" sz="2450" spc="215"/>
              <a:t> </a:t>
            </a:r>
            <a:r>
              <a:rPr dirty="0" sz="2450"/>
              <a:t>by</a:t>
            </a:r>
            <a:r>
              <a:rPr dirty="0" sz="2450" spc="215"/>
              <a:t> </a:t>
            </a:r>
            <a:r>
              <a:rPr dirty="0" sz="2450"/>
              <a:t>an</a:t>
            </a:r>
            <a:r>
              <a:rPr dirty="0" sz="2450" spc="210"/>
              <a:t> </a:t>
            </a:r>
            <a:r>
              <a:rPr dirty="0" sz="2450"/>
              <a:t>atom</a:t>
            </a:r>
            <a:r>
              <a:rPr dirty="0" sz="2450" spc="210"/>
              <a:t> </a:t>
            </a:r>
            <a:r>
              <a:rPr dirty="0" sz="2450"/>
              <a:t>of</a:t>
            </a:r>
            <a:r>
              <a:rPr dirty="0" sz="2450" spc="220"/>
              <a:t> </a:t>
            </a:r>
            <a:r>
              <a:rPr dirty="0" sz="2450"/>
              <a:t>mass</a:t>
            </a:r>
            <a:r>
              <a:rPr dirty="0" sz="2450" spc="204"/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/>
              <a:t>0</a:t>
            </a:r>
            <a:r>
              <a:rPr dirty="0" baseline="-13550" sz="3075" spc="532"/>
              <a:t> </a:t>
            </a:r>
            <a:r>
              <a:rPr dirty="0" sz="2450" spc="95"/>
              <a:t>at </a:t>
            </a:r>
            <a:r>
              <a:rPr dirty="0" sz="2450" spc="-10"/>
              <a:t>rest.</a:t>
            </a:r>
            <a:r>
              <a:rPr dirty="0" sz="2450"/>
              <a:t>	Is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110"/>
              <a:t> </a:t>
            </a:r>
            <a:r>
              <a:rPr dirty="0" sz="2450"/>
              <a:t>final</a:t>
            </a:r>
            <a:r>
              <a:rPr dirty="0" sz="2450" spc="110"/>
              <a:t> </a:t>
            </a:r>
            <a:r>
              <a:rPr dirty="0" sz="2450"/>
              <a:t>mass</a:t>
            </a:r>
            <a:r>
              <a:rPr dirty="0" sz="2450" spc="110"/>
              <a:t> </a:t>
            </a:r>
            <a:r>
              <a:rPr dirty="0" sz="2450"/>
              <a:t>of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10"/>
              <a:t> </a:t>
            </a:r>
            <a:r>
              <a:rPr dirty="0" sz="2450"/>
              <a:t>atom</a:t>
            </a:r>
            <a:r>
              <a:rPr dirty="0" sz="2450" spc="10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 spc="-50"/>
              <a:t>.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042037"/>
            <a:ext cx="6251575" cy="27527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m</a:t>
            </a:r>
            <a:r>
              <a:rPr dirty="0" baseline="-13550" sz="3075" spc="-37">
                <a:latin typeface="Times New Roman"/>
                <a:cs typeface="Times New Roman"/>
              </a:rPr>
              <a:t>0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3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82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24815" indent="-361950">
              <a:lnSpc>
                <a:spcPct val="100000"/>
              </a:lnSpc>
              <a:spcBef>
                <a:spcPts val="1370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3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370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15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6260" sz="3075" spc="-15" b="0" i="1">
                <a:latin typeface="Bookman Old Style"/>
                <a:cs typeface="Bookman Old Style"/>
              </a:rPr>
              <a:t>ph</a:t>
            </a:r>
            <a:r>
              <a:rPr dirty="0" sz="2450" spc="-10" b="0" i="1">
                <a:latin typeface="Bookman Old Style"/>
                <a:cs typeface="Bookman Old Style"/>
              </a:rPr>
              <a:t>/c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387640" y="878291"/>
            <a:ext cx="15875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196596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2.4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85" b="1">
                <a:latin typeface="Georgia"/>
                <a:cs typeface="Georgia"/>
              </a:rPr>
              <a:t>Four-</a:t>
            </a:r>
            <a:r>
              <a:rPr dirty="0" sz="1700" spc="-50" b="1">
                <a:latin typeface="Georgia"/>
                <a:cs typeface="Georgia"/>
              </a:rPr>
              <a:t>Vectors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87640" y="878291"/>
            <a:ext cx="15875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19188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-25"/>
              <a:t> </a:t>
            </a:r>
            <a:r>
              <a:rPr dirty="0"/>
              <a:t>scalar</a:t>
            </a:r>
            <a:r>
              <a:rPr dirty="0" spc="85"/>
              <a:t> </a:t>
            </a:r>
            <a:r>
              <a:rPr dirty="0" spc="-10"/>
              <a:t>describing</a:t>
            </a:r>
            <a:r>
              <a:rPr dirty="0" spc="75"/>
              <a:t> </a:t>
            </a:r>
            <a:r>
              <a:rPr dirty="0"/>
              <a:t>an</a:t>
            </a:r>
            <a:r>
              <a:rPr dirty="0" spc="80"/>
              <a:t> </a:t>
            </a:r>
            <a:r>
              <a:rPr dirty="0"/>
              <a:t>object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1679681"/>
            <a:ext cx="797115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greatest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 </a:t>
            </a:r>
            <a:r>
              <a:rPr dirty="0" sz="2450" spc="-20">
                <a:latin typeface="Times New Roman"/>
                <a:cs typeface="Times New Roman"/>
              </a:rPr>
              <a:t>rest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smallest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rest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239645" algn="l"/>
              </a:tabLst>
            </a:pPr>
            <a:r>
              <a:rPr dirty="0" spc="75"/>
              <a:t>What</a:t>
            </a:r>
            <a:r>
              <a:rPr dirty="0" spc="140"/>
              <a:t> </a:t>
            </a:r>
            <a:r>
              <a:rPr dirty="0"/>
              <a:t>slope</a:t>
            </a:r>
            <a:r>
              <a:rPr dirty="0" spc="150"/>
              <a:t> </a:t>
            </a:r>
            <a:r>
              <a:rPr dirty="0"/>
              <a:t>does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world</a:t>
            </a:r>
            <a:r>
              <a:rPr dirty="0" spc="150"/>
              <a:t> </a:t>
            </a:r>
            <a:r>
              <a:rPr dirty="0"/>
              <a:t>line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an</a:t>
            </a:r>
            <a:r>
              <a:rPr dirty="0" spc="150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/>
              <a:t>have</a:t>
            </a:r>
            <a:r>
              <a:rPr dirty="0" spc="150"/>
              <a:t> </a:t>
            </a:r>
            <a:r>
              <a:rPr dirty="0"/>
              <a:t>if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 spc="-25"/>
              <a:t>is </a:t>
            </a:r>
            <a:r>
              <a:rPr dirty="0" spc="-20"/>
              <a:t>moving</a:t>
            </a:r>
            <a:r>
              <a:rPr dirty="0" spc="-15"/>
              <a:t> </a:t>
            </a:r>
            <a:r>
              <a:rPr dirty="0" spc="120"/>
              <a:t>at</a:t>
            </a:r>
            <a:r>
              <a:rPr dirty="0" spc="-10"/>
              <a:t> 0</a:t>
            </a:r>
            <a:r>
              <a:rPr dirty="0" spc="-10" b="0" i="1">
                <a:latin typeface="Bookman Old Style"/>
                <a:cs typeface="Bookman Old Style"/>
              </a:rPr>
              <a:t>.</a:t>
            </a:r>
            <a:r>
              <a:rPr dirty="0" spc="-10"/>
              <a:t>1 </a:t>
            </a:r>
            <a:r>
              <a:rPr dirty="0" spc="-25" b="0" i="1">
                <a:latin typeface="Bookman Old Style"/>
                <a:cs typeface="Bookman Old Style"/>
              </a:rPr>
              <a:t>c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6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-50"/>
              <a:t>0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25"/>
              <a:t>0</a:t>
            </a:r>
            <a:r>
              <a:rPr dirty="0" spc="-25" b="0" i="1">
                <a:latin typeface="Bookman Old Style"/>
                <a:cs typeface="Bookman Old Style"/>
              </a:rPr>
              <a:t>.</a:t>
            </a:r>
            <a:r>
              <a:rPr dirty="0" spc="-25"/>
              <a:t>1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50"/>
              <a:t>1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25"/>
              <a:t>10</a:t>
            </a: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None</a:t>
            </a:r>
            <a:r>
              <a:rPr dirty="0" spc="30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0"/>
              <a:t>above</a:t>
            </a:r>
          </a:p>
          <a:p>
            <a:pPr marL="23495" marR="5080" indent="-11430">
              <a:lnSpc>
                <a:spcPct val="101699"/>
              </a:lnSpc>
              <a:spcBef>
                <a:spcPts val="188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D</a:t>
            </a:r>
            <a:r>
              <a:rPr dirty="0" spc="25"/>
              <a:t> </a:t>
            </a:r>
            <a:r>
              <a:rPr dirty="0" spc="85"/>
              <a:t>(</a:t>
            </a:r>
            <a:r>
              <a:rPr dirty="0" spc="85" i="1">
                <a:latin typeface="Arial"/>
                <a:cs typeface="Arial"/>
              </a:rPr>
              <a:t>−</a:t>
            </a:r>
            <a:r>
              <a:rPr dirty="0" spc="85"/>
              <a:t>10</a:t>
            </a:r>
            <a:r>
              <a:rPr dirty="0" spc="25"/>
              <a:t> </a:t>
            </a:r>
            <a:r>
              <a:rPr dirty="0" spc="-10"/>
              <a:t>would</a:t>
            </a:r>
            <a:r>
              <a:rPr dirty="0" spc="25"/>
              <a:t> </a:t>
            </a:r>
            <a:r>
              <a:rPr dirty="0"/>
              <a:t>also</a:t>
            </a:r>
            <a:r>
              <a:rPr dirty="0" spc="25"/>
              <a:t> </a:t>
            </a:r>
            <a:r>
              <a:rPr dirty="0"/>
              <a:t>have</a:t>
            </a:r>
            <a:r>
              <a:rPr dirty="0" spc="25"/>
              <a:t> </a:t>
            </a:r>
            <a:r>
              <a:rPr dirty="0"/>
              <a:t>been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5"/>
              <a:t> </a:t>
            </a:r>
            <a:r>
              <a:rPr dirty="0"/>
              <a:t>valid</a:t>
            </a:r>
            <a:r>
              <a:rPr dirty="0" spc="25"/>
              <a:t> </a:t>
            </a:r>
            <a:r>
              <a:rPr dirty="0"/>
              <a:t>answer,</a:t>
            </a:r>
            <a:r>
              <a:rPr dirty="0" spc="25"/>
              <a:t> </a:t>
            </a:r>
            <a:r>
              <a:rPr dirty="0" spc="80"/>
              <a:t>but</a:t>
            </a:r>
            <a:r>
              <a:rPr dirty="0" spc="25"/>
              <a:t> </a:t>
            </a:r>
            <a:r>
              <a:rPr dirty="0" spc="-25"/>
              <a:t>we </a:t>
            </a:r>
            <a:r>
              <a:rPr dirty="0"/>
              <a:t>didn’t</a:t>
            </a:r>
            <a:r>
              <a:rPr dirty="0" spc="105"/>
              <a:t> </a:t>
            </a:r>
            <a:r>
              <a:rPr dirty="0" spc="-25"/>
              <a:t>give</a:t>
            </a:r>
            <a:r>
              <a:rPr dirty="0" spc="105"/>
              <a:t> </a:t>
            </a:r>
            <a:r>
              <a:rPr dirty="0" spc="65"/>
              <a:t>it</a:t>
            </a:r>
            <a:r>
              <a:rPr dirty="0" spc="105"/>
              <a:t> </a:t>
            </a:r>
            <a:r>
              <a:rPr dirty="0"/>
              <a:t>as</a:t>
            </a:r>
            <a:r>
              <a:rPr dirty="0" spc="10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 spc="-10"/>
              <a:t>choice.)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87640" y="878291"/>
            <a:ext cx="15875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19188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-25"/>
              <a:t> </a:t>
            </a:r>
            <a:r>
              <a:rPr dirty="0"/>
              <a:t>scalar</a:t>
            </a:r>
            <a:r>
              <a:rPr dirty="0" spc="85"/>
              <a:t> </a:t>
            </a:r>
            <a:r>
              <a:rPr dirty="0" spc="-10"/>
              <a:t>describing</a:t>
            </a:r>
            <a:r>
              <a:rPr dirty="0" spc="75"/>
              <a:t> </a:t>
            </a:r>
            <a:r>
              <a:rPr dirty="0"/>
              <a:t>an</a:t>
            </a:r>
            <a:r>
              <a:rPr dirty="0" spc="80"/>
              <a:t> </a:t>
            </a:r>
            <a:r>
              <a:rPr dirty="0"/>
              <a:t>object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79681"/>
            <a:ext cx="798322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greatest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 </a:t>
            </a:r>
            <a:r>
              <a:rPr dirty="0" sz="2450" spc="-20">
                <a:latin typeface="Times New Roman"/>
                <a:cs typeface="Times New Roman"/>
              </a:rPr>
              <a:t>rest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smallest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rest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4888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38345" algn="l"/>
              </a:tabLst>
            </a:pP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60"/>
              <a:t>following</a:t>
            </a:r>
            <a:r>
              <a:rPr dirty="0" spc="65"/>
              <a:t> </a:t>
            </a:r>
            <a:r>
              <a:rPr dirty="0"/>
              <a:t>are</a:t>
            </a:r>
            <a:r>
              <a:rPr dirty="0" spc="65"/>
              <a:t> </a:t>
            </a:r>
            <a:r>
              <a:rPr dirty="0" spc="-10"/>
              <a:t>scalars?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826008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mass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height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(frequency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receive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looking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it)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4888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38345" algn="l"/>
              </a:tabLst>
            </a:pP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60"/>
              <a:t>following</a:t>
            </a:r>
            <a:r>
              <a:rPr dirty="0" spc="65"/>
              <a:t> </a:t>
            </a:r>
            <a:r>
              <a:rPr dirty="0"/>
              <a:t>are</a:t>
            </a:r>
            <a:r>
              <a:rPr dirty="0" spc="65"/>
              <a:t> </a:t>
            </a:r>
            <a:r>
              <a:rPr dirty="0" spc="-10"/>
              <a:t>scalars?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826770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mass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height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object’s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(frequency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receive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looking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it)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70"/>
              <a:t> </a:t>
            </a:r>
            <a:r>
              <a:rPr dirty="0" spc="-1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70"/>
              <a:t>following</a:t>
            </a:r>
            <a:r>
              <a:rPr dirty="0" spc="70"/>
              <a:t> </a:t>
            </a:r>
            <a:r>
              <a:rPr dirty="0"/>
              <a:t>are</a:t>
            </a:r>
            <a:r>
              <a:rPr dirty="0" spc="70"/>
              <a:t> </a:t>
            </a:r>
            <a:r>
              <a:rPr dirty="0"/>
              <a:t>guaranteed</a:t>
            </a:r>
            <a:r>
              <a:rPr dirty="0" spc="70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/>
              <a:t>be</a:t>
            </a:r>
            <a:r>
              <a:rPr dirty="0" spc="70"/>
              <a:t> </a:t>
            </a:r>
            <a:r>
              <a:rPr dirty="0"/>
              <a:t>true</a:t>
            </a:r>
            <a:r>
              <a:rPr dirty="0" spc="70"/>
              <a:t> </a:t>
            </a:r>
            <a:r>
              <a:rPr dirty="0" spc="-10"/>
              <a:t>of</a:t>
            </a:r>
            <a:r>
              <a:rPr dirty="0" spc="70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45"/>
              <a:t>four-</a:t>
            </a:r>
            <a:r>
              <a:rPr dirty="0" spc="-10"/>
              <a:t>vector?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Its</a:t>
            </a:r>
            <a:r>
              <a:rPr dirty="0" spc="105"/>
              <a:t> </a:t>
            </a:r>
            <a:r>
              <a:rPr dirty="0"/>
              <a:t>components</a:t>
            </a:r>
            <a:r>
              <a:rPr dirty="0" spc="110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same</a:t>
            </a:r>
            <a:r>
              <a:rPr dirty="0" spc="105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all</a:t>
            </a:r>
            <a:r>
              <a:rPr dirty="0" spc="110"/>
              <a:t> </a:t>
            </a:r>
            <a:r>
              <a:rPr dirty="0" spc="-30"/>
              <a:t>reference</a:t>
            </a:r>
            <a:r>
              <a:rPr dirty="0" spc="105"/>
              <a:t> </a:t>
            </a:r>
            <a:r>
              <a:rPr dirty="0" spc="-10"/>
              <a:t>frames.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Its components</a:t>
            </a:r>
            <a:r>
              <a:rPr dirty="0" spc="10"/>
              <a:t> </a:t>
            </a:r>
            <a:r>
              <a:rPr dirty="0"/>
              <a:t>transform</a:t>
            </a:r>
            <a:r>
              <a:rPr dirty="0" spc="5"/>
              <a:t> </a:t>
            </a:r>
            <a:r>
              <a:rPr dirty="0" spc="-25"/>
              <a:t>according</a:t>
            </a:r>
            <a:r>
              <a:rPr dirty="0" spc="10"/>
              <a:t> </a:t>
            </a:r>
            <a:r>
              <a:rPr dirty="0"/>
              <a:t>to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Lorentz</a:t>
            </a:r>
            <a:r>
              <a:rPr dirty="0" spc="10"/>
              <a:t> </a:t>
            </a:r>
            <a:r>
              <a:rPr dirty="0" spc="-10"/>
              <a:t>transforma- 	tions.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If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/>
              <a:t>multiply</a:t>
            </a:r>
            <a:r>
              <a:rPr dirty="0" spc="105"/>
              <a:t> </a:t>
            </a:r>
            <a:r>
              <a:rPr dirty="0" spc="65"/>
              <a:t>it</a:t>
            </a:r>
            <a:r>
              <a:rPr dirty="0" spc="110"/>
              <a:t> </a:t>
            </a:r>
            <a:r>
              <a:rPr dirty="0"/>
              <a:t>by</a:t>
            </a:r>
            <a:r>
              <a:rPr dirty="0" spc="105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scalar</a:t>
            </a:r>
            <a:r>
              <a:rPr dirty="0" spc="105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/>
              <a:t>get</a:t>
            </a:r>
            <a:r>
              <a:rPr dirty="0" spc="105"/>
              <a:t> </a:t>
            </a:r>
            <a:r>
              <a:rPr dirty="0"/>
              <a:t>another</a:t>
            </a:r>
            <a:r>
              <a:rPr dirty="0" spc="110"/>
              <a:t> </a:t>
            </a:r>
            <a:r>
              <a:rPr dirty="0" spc="-45"/>
              <a:t>four-</a:t>
            </a:r>
            <a:r>
              <a:rPr dirty="0" spc="-10"/>
              <a:t>vector.</a:t>
            </a:r>
          </a:p>
          <a:p>
            <a:pPr marL="393065" marR="825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There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 spc="-25"/>
              <a:t>always</a:t>
            </a:r>
            <a:r>
              <a:rPr dirty="0" spc="-5"/>
              <a:t> </a:t>
            </a:r>
            <a:r>
              <a:rPr dirty="0" spc="-20"/>
              <a:t>some</a:t>
            </a:r>
            <a:r>
              <a:rPr dirty="0" spc="-10"/>
              <a:t> </a:t>
            </a:r>
            <a:r>
              <a:rPr dirty="0" spc="-35"/>
              <a:t>reference</a:t>
            </a:r>
            <a:r>
              <a:rPr dirty="0" spc="-15"/>
              <a:t> </a:t>
            </a:r>
            <a:r>
              <a:rPr dirty="0"/>
              <a:t>frame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 spc="-20"/>
              <a:t>which</a:t>
            </a:r>
            <a:r>
              <a:rPr dirty="0" spc="-15"/>
              <a:t> </a:t>
            </a:r>
            <a:r>
              <a:rPr dirty="0"/>
              <a:t>its</a:t>
            </a:r>
            <a:r>
              <a:rPr dirty="0" spc="-5"/>
              <a:t> </a:t>
            </a:r>
            <a:r>
              <a:rPr dirty="0"/>
              <a:t>magnitude</a:t>
            </a:r>
            <a:r>
              <a:rPr dirty="0" spc="-10"/>
              <a:t> </a:t>
            </a:r>
            <a:r>
              <a:rPr dirty="0" spc="-25"/>
              <a:t>is </a:t>
            </a:r>
            <a:r>
              <a:rPr dirty="0" spc="-25"/>
              <a:t>	</a:t>
            </a:r>
            <a:r>
              <a:rPr dirty="0" spc="-10"/>
              <a:t>zero.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70"/>
              <a:t> </a:t>
            </a:r>
            <a:r>
              <a:rPr dirty="0" spc="-1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70"/>
              <a:t>following</a:t>
            </a:r>
            <a:r>
              <a:rPr dirty="0" spc="70"/>
              <a:t> </a:t>
            </a:r>
            <a:r>
              <a:rPr dirty="0"/>
              <a:t>are</a:t>
            </a:r>
            <a:r>
              <a:rPr dirty="0" spc="70"/>
              <a:t> </a:t>
            </a:r>
            <a:r>
              <a:rPr dirty="0"/>
              <a:t>guaranteed</a:t>
            </a:r>
            <a:r>
              <a:rPr dirty="0" spc="70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/>
              <a:t>be</a:t>
            </a:r>
            <a:r>
              <a:rPr dirty="0" spc="70"/>
              <a:t> </a:t>
            </a:r>
            <a:r>
              <a:rPr dirty="0"/>
              <a:t>true</a:t>
            </a:r>
            <a:r>
              <a:rPr dirty="0" spc="70"/>
              <a:t> </a:t>
            </a:r>
            <a:r>
              <a:rPr dirty="0" spc="-10"/>
              <a:t>of</a:t>
            </a:r>
            <a:r>
              <a:rPr dirty="0" spc="70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45"/>
              <a:t>four-</a:t>
            </a:r>
            <a:r>
              <a:rPr dirty="0" spc="-10"/>
              <a:t>vector?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Its</a:t>
            </a:r>
            <a:r>
              <a:rPr dirty="0" spc="105"/>
              <a:t> </a:t>
            </a:r>
            <a:r>
              <a:rPr dirty="0"/>
              <a:t>components</a:t>
            </a:r>
            <a:r>
              <a:rPr dirty="0" spc="110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same</a:t>
            </a:r>
            <a:r>
              <a:rPr dirty="0" spc="105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all</a:t>
            </a:r>
            <a:r>
              <a:rPr dirty="0" spc="110"/>
              <a:t> </a:t>
            </a:r>
            <a:r>
              <a:rPr dirty="0" spc="-30"/>
              <a:t>reference</a:t>
            </a:r>
            <a:r>
              <a:rPr dirty="0" spc="105"/>
              <a:t> </a:t>
            </a:r>
            <a:r>
              <a:rPr dirty="0" spc="-10"/>
              <a:t>frames.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Its components</a:t>
            </a:r>
            <a:r>
              <a:rPr dirty="0" spc="10"/>
              <a:t> </a:t>
            </a:r>
            <a:r>
              <a:rPr dirty="0"/>
              <a:t>transform</a:t>
            </a:r>
            <a:r>
              <a:rPr dirty="0" spc="5"/>
              <a:t> </a:t>
            </a:r>
            <a:r>
              <a:rPr dirty="0" spc="-25"/>
              <a:t>according</a:t>
            </a:r>
            <a:r>
              <a:rPr dirty="0" spc="10"/>
              <a:t> </a:t>
            </a:r>
            <a:r>
              <a:rPr dirty="0"/>
              <a:t>to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Lorentz</a:t>
            </a:r>
            <a:r>
              <a:rPr dirty="0" spc="10"/>
              <a:t> </a:t>
            </a:r>
            <a:r>
              <a:rPr dirty="0" spc="-10"/>
              <a:t>transforma- 	tions.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If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/>
              <a:t>multiply</a:t>
            </a:r>
            <a:r>
              <a:rPr dirty="0" spc="105"/>
              <a:t> </a:t>
            </a:r>
            <a:r>
              <a:rPr dirty="0" spc="65"/>
              <a:t>it</a:t>
            </a:r>
            <a:r>
              <a:rPr dirty="0" spc="110"/>
              <a:t> </a:t>
            </a:r>
            <a:r>
              <a:rPr dirty="0"/>
              <a:t>by</a:t>
            </a:r>
            <a:r>
              <a:rPr dirty="0" spc="105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scalar</a:t>
            </a:r>
            <a:r>
              <a:rPr dirty="0" spc="105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/>
              <a:t>get</a:t>
            </a:r>
            <a:r>
              <a:rPr dirty="0" spc="105"/>
              <a:t> </a:t>
            </a:r>
            <a:r>
              <a:rPr dirty="0"/>
              <a:t>another</a:t>
            </a:r>
            <a:r>
              <a:rPr dirty="0" spc="110"/>
              <a:t> </a:t>
            </a:r>
            <a:r>
              <a:rPr dirty="0" spc="-45"/>
              <a:t>four-</a:t>
            </a:r>
            <a:r>
              <a:rPr dirty="0" spc="-10"/>
              <a:t>vector.</a:t>
            </a:r>
          </a:p>
          <a:p>
            <a:pPr marL="393065" marR="825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There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 spc="-25"/>
              <a:t>always</a:t>
            </a:r>
            <a:r>
              <a:rPr dirty="0" spc="-5"/>
              <a:t> </a:t>
            </a:r>
            <a:r>
              <a:rPr dirty="0" spc="-20"/>
              <a:t>some</a:t>
            </a:r>
            <a:r>
              <a:rPr dirty="0" spc="-10"/>
              <a:t> </a:t>
            </a:r>
            <a:r>
              <a:rPr dirty="0" spc="-35"/>
              <a:t>reference</a:t>
            </a:r>
            <a:r>
              <a:rPr dirty="0" spc="-15"/>
              <a:t> </a:t>
            </a:r>
            <a:r>
              <a:rPr dirty="0"/>
              <a:t>frame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 spc="-20"/>
              <a:t>which</a:t>
            </a:r>
            <a:r>
              <a:rPr dirty="0" spc="-15"/>
              <a:t> </a:t>
            </a:r>
            <a:r>
              <a:rPr dirty="0"/>
              <a:t>its</a:t>
            </a:r>
            <a:r>
              <a:rPr dirty="0" spc="-5"/>
              <a:t> </a:t>
            </a:r>
            <a:r>
              <a:rPr dirty="0"/>
              <a:t>magnitude</a:t>
            </a:r>
            <a:r>
              <a:rPr dirty="0" spc="-10"/>
              <a:t> </a:t>
            </a:r>
            <a:r>
              <a:rPr dirty="0" spc="-25"/>
              <a:t>is </a:t>
            </a:r>
            <a:r>
              <a:rPr dirty="0" spc="-25"/>
              <a:t>	</a:t>
            </a:r>
            <a:r>
              <a:rPr dirty="0" spc="-10"/>
              <a:t>zero.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B,</a:t>
            </a:r>
            <a:r>
              <a:rPr dirty="0" spc="105"/>
              <a:t> </a:t>
            </a:r>
            <a:r>
              <a:rPr dirty="0" spc="-50"/>
              <a:t>C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216400" algn="l"/>
                <a:tab pos="7434580" algn="l"/>
              </a:tabLst>
            </a:pPr>
            <a:r>
              <a:rPr dirty="0"/>
              <a:t>Suppose</a:t>
            </a:r>
            <a:r>
              <a:rPr dirty="0" spc="215"/>
              <a:t> </a:t>
            </a:r>
            <a:r>
              <a:rPr dirty="0" spc="210" b="1">
                <a:latin typeface="Georgia"/>
                <a:cs typeface="Georgia"/>
              </a:rPr>
              <a:t>V</a:t>
            </a:r>
            <a:r>
              <a:rPr dirty="0" baseline="-14905" sz="3075" spc="315" b="1">
                <a:latin typeface="Georgia"/>
                <a:cs typeface="Georgia"/>
              </a:rPr>
              <a:t>A</a:t>
            </a:r>
            <a:r>
              <a:rPr dirty="0" baseline="-14905" sz="3075" spc="547" b="1">
                <a:latin typeface="Georgia"/>
                <a:cs typeface="Georgia"/>
              </a:rPr>
              <a:t> </a:t>
            </a:r>
            <a:r>
              <a:rPr dirty="0" sz="2450"/>
              <a:t>and</a:t>
            </a:r>
            <a:r>
              <a:rPr dirty="0" sz="2450" spc="215"/>
              <a:t> </a:t>
            </a:r>
            <a:r>
              <a:rPr dirty="0" sz="2450" spc="155" b="1">
                <a:latin typeface="Georgia"/>
                <a:cs typeface="Georgia"/>
              </a:rPr>
              <a:t>V</a:t>
            </a:r>
            <a:r>
              <a:rPr dirty="0" baseline="-14905" sz="3075" spc="232" b="1">
                <a:latin typeface="Georgia"/>
                <a:cs typeface="Georgia"/>
              </a:rPr>
              <a:t>B</a:t>
            </a:r>
            <a:r>
              <a:rPr dirty="0" baseline="-14905" sz="3075" spc="547" b="1">
                <a:latin typeface="Georgia"/>
                <a:cs typeface="Georgia"/>
              </a:rPr>
              <a:t> </a:t>
            </a:r>
            <a:r>
              <a:rPr dirty="0" sz="2450"/>
              <a:t>are</a:t>
            </a:r>
            <a:r>
              <a:rPr dirty="0" sz="2450" spc="215"/>
              <a:t> </a:t>
            </a:r>
            <a:r>
              <a:rPr dirty="0" sz="2450" spc="-45"/>
              <a:t>four-</a:t>
            </a:r>
            <a:r>
              <a:rPr dirty="0" sz="2450"/>
              <a:t>vectors</a:t>
            </a:r>
            <a:r>
              <a:rPr dirty="0" sz="2450" spc="215"/>
              <a:t> </a:t>
            </a:r>
            <a:r>
              <a:rPr dirty="0" sz="2450"/>
              <a:t>and</a:t>
            </a:r>
            <a:r>
              <a:rPr dirty="0" sz="2450" spc="215"/>
              <a:t> </a:t>
            </a:r>
            <a:r>
              <a:rPr dirty="0" sz="2450" b="0" i="1">
                <a:latin typeface="Bookman Old Style"/>
                <a:cs typeface="Bookman Old Style"/>
              </a:rPr>
              <a:t>S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5"/>
              <a:t> </a:t>
            </a:r>
            <a:r>
              <a:rPr dirty="0" sz="2450"/>
              <a:t>a</a:t>
            </a:r>
            <a:r>
              <a:rPr dirty="0" sz="2450" spc="215"/>
              <a:t> </a:t>
            </a:r>
            <a:r>
              <a:rPr dirty="0" sz="2450" spc="-10"/>
              <a:t>scalar.</a:t>
            </a:r>
            <a:r>
              <a:rPr dirty="0" sz="2450"/>
              <a:t>	</a:t>
            </a:r>
            <a:r>
              <a:rPr dirty="0" sz="2450" spc="-30"/>
              <a:t>Which </a:t>
            </a:r>
            <a:r>
              <a:rPr dirty="0" sz="2450"/>
              <a:t>of</a:t>
            </a:r>
            <a:r>
              <a:rPr dirty="0" sz="2450" spc="70"/>
              <a:t>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65"/>
              <a:t>following</a:t>
            </a:r>
            <a:r>
              <a:rPr dirty="0" sz="2450" spc="70"/>
              <a:t> </a:t>
            </a:r>
            <a:r>
              <a:rPr dirty="0" sz="2450"/>
              <a:t>is</a:t>
            </a:r>
            <a:r>
              <a:rPr dirty="0" sz="2450" spc="65"/>
              <a:t> </a:t>
            </a:r>
            <a:r>
              <a:rPr dirty="0" sz="2450"/>
              <a:t>a</a:t>
            </a:r>
            <a:r>
              <a:rPr dirty="0" sz="2450" spc="70"/>
              <a:t> </a:t>
            </a:r>
            <a:r>
              <a:rPr dirty="0" sz="2450" spc="-45"/>
              <a:t>four-</a:t>
            </a:r>
            <a:r>
              <a:rPr dirty="0" sz="2450" spc="-10"/>
              <a:t>vector?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0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179197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210" b="1">
                <a:latin typeface="Georgia"/>
                <a:cs typeface="Georgia"/>
              </a:rPr>
              <a:t>V</a:t>
            </a:r>
            <a:r>
              <a:rPr dirty="0" baseline="-14905" sz="3075" spc="315" b="1">
                <a:latin typeface="Georgia"/>
                <a:cs typeface="Georgia"/>
              </a:rPr>
              <a:t>A</a:t>
            </a:r>
            <a:r>
              <a:rPr dirty="0" baseline="-14905" sz="3075" spc="120" b="1">
                <a:latin typeface="Georgia"/>
                <a:cs typeface="Georg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30" b="1">
                <a:latin typeface="Georgia"/>
                <a:cs typeface="Georgia"/>
              </a:rPr>
              <a:t>V</a:t>
            </a:r>
            <a:r>
              <a:rPr dirty="0" baseline="-14905" sz="3075" spc="195" b="1">
                <a:latin typeface="Georgia"/>
                <a:cs typeface="Georgia"/>
              </a:rPr>
              <a:t>B</a:t>
            </a:r>
            <a:endParaRPr baseline="-14905" sz="3075">
              <a:latin typeface="Georgia"/>
              <a:cs typeface="Georgia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135" b="0" i="1">
                <a:latin typeface="Bookman Old Style"/>
                <a:cs typeface="Bookman Old Style"/>
              </a:rPr>
              <a:t>S</a:t>
            </a:r>
            <a:r>
              <a:rPr dirty="0" sz="2450" spc="135" b="1">
                <a:latin typeface="Georgia"/>
                <a:cs typeface="Georgia"/>
              </a:rPr>
              <a:t>V</a:t>
            </a:r>
            <a:r>
              <a:rPr dirty="0" baseline="-14905" sz="3075" spc="202" b="1">
                <a:latin typeface="Georgia"/>
                <a:cs typeface="Georgia"/>
              </a:rPr>
              <a:t>A</a:t>
            </a:r>
            <a:endParaRPr baseline="-14905" sz="3075">
              <a:latin typeface="Georgia"/>
              <a:cs typeface="Georgia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V</a:t>
            </a:r>
            <a:r>
              <a:rPr dirty="0" baseline="-14905" sz="3075" spc="104" b="0" i="1">
                <a:latin typeface="Bookman Old Style"/>
                <a:cs typeface="Bookman Old Style"/>
              </a:rPr>
              <a:t>Bt</a:t>
            </a:r>
            <a:r>
              <a:rPr dirty="0" sz="2450" spc="70" b="1">
                <a:latin typeface="Georgia"/>
                <a:cs typeface="Georgia"/>
              </a:rPr>
              <a:t>V</a:t>
            </a:r>
            <a:r>
              <a:rPr dirty="0" baseline="-14905" sz="3075" spc="104" b="1">
                <a:latin typeface="Georgia"/>
                <a:cs typeface="Georgia"/>
              </a:rPr>
              <a:t>A</a:t>
            </a:r>
            <a:endParaRPr baseline="-14905" sz="3075">
              <a:latin typeface="Georgia"/>
              <a:cs typeface="Georgia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sz="2450" spc="-10" b="0" i="1">
                <a:latin typeface="Bookman Old Style"/>
                <a:cs typeface="Bookman Old Style"/>
              </a:rPr>
              <a:t>d</a:t>
            </a:r>
            <a:r>
              <a:rPr dirty="0" sz="2450" spc="-10" b="1">
                <a:latin typeface="Georgia"/>
                <a:cs typeface="Georgia"/>
              </a:rPr>
              <a:t>V</a:t>
            </a:r>
            <a:r>
              <a:rPr dirty="0" baseline="-14905" sz="3075" spc="-15" b="1">
                <a:latin typeface="Georgia"/>
                <a:cs typeface="Georgia"/>
              </a:rPr>
              <a:t>A</a:t>
            </a:r>
            <a:r>
              <a:rPr dirty="0" sz="2450" spc="-10" b="0" i="1">
                <a:latin typeface="Bookman Old Style"/>
                <a:cs typeface="Bookman Old Style"/>
              </a:rPr>
              <a:t>/dt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216400" algn="l"/>
                <a:tab pos="7434580" algn="l"/>
              </a:tabLst>
            </a:pPr>
            <a:r>
              <a:rPr dirty="0"/>
              <a:t>Suppose</a:t>
            </a:r>
            <a:r>
              <a:rPr dirty="0" spc="215"/>
              <a:t> </a:t>
            </a:r>
            <a:r>
              <a:rPr dirty="0" spc="210" b="1">
                <a:latin typeface="Georgia"/>
                <a:cs typeface="Georgia"/>
              </a:rPr>
              <a:t>V</a:t>
            </a:r>
            <a:r>
              <a:rPr dirty="0" baseline="-14905" sz="3075" spc="315" b="1">
                <a:latin typeface="Georgia"/>
                <a:cs typeface="Georgia"/>
              </a:rPr>
              <a:t>A</a:t>
            </a:r>
            <a:r>
              <a:rPr dirty="0" baseline="-14905" sz="3075" spc="547" b="1">
                <a:latin typeface="Georgia"/>
                <a:cs typeface="Georgia"/>
              </a:rPr>
              <a:t> </a:t>
            </a:r>
            <a:r>
              <a:rPr dirty="0" sz="2450"/>
              <a:t>and</a:t>
            </a:r>
            <a:r>
              <a:rPr dirty="0" sz="2450" spc="215"/>
              <a:t> </a:t>
            </a:r>
            <a:r>
              <a:rPr dirty="0" sz="2450" spc="155" b="1">
                <a:latin typeface="Georgia"/>
                <a:cs typeface="Georgia"/>
              </a:rPr>
              <a:t>V</a:t>
            </a:r>
            <a:r>
              <a:rPr dirty="0" baseline="-14905" sz="3075" spc="232" b="1">
                <a:latin typeface="Georgia"/>
                <a:cs typeface="Georgia"/>
              </a:rPr>
              <a:t>B</a:t>
            </a:r>
            <a:r>
              <a:rPr dirty="0" baseline="-14905" sz="3075" spc="547" b="1">
                <a:latin typeface="Georgia"/>
                <a:cs typeface="Georgia"/>
              </a:rPr>
              <a:t> </a:t>
            </a:r>
            <a:r>
              <a:rPr dirty="0" sz="2450"/>
              <a:t>are</a:t>
            </a:r>
            <a:r>
              <a:rPr dirty="0" sz="2450" spc="215"/>
              <a:t> </a:t>
            </a:r>
            <a:r>
              <a:rPr dirty="0" sz="2450" spc="-45"/>
              <a:t>four-</a:t>
            </a:r>
            <a:r>
              <a:rPr dirty="0" sz="2450"/>
              <a:t>vectors</a:t>
            </a:r>
            <a:r>
              <a:rPr dirty="0" sz="2450" spc="215"/>
              <a:t> </a:t>
            </a:r>
            <a:r>
              <a:rPr dirty="0" sz="2450"/>
              <a:t>and</a:t>
            </a:r>
            <a:r>
              <a:rPr dirty="0" sz="2450" spc="215"/>
              <a:t> </a:t>
            </a:r>
            <a:r>
              <a:rPr dirty="0" sz="2450" b="0" i="1">
                <a:latin typeface="Bookman Old Style"/>
                <a:cs typeface="Bookman Old Style"/>
              </a:rPr>
              <a:t>S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5"/>
              <a:t> </a:t>
            </a:r>
            <a:r>
              <a:rPr dirty="0" sz="2450"/>
              <a:t>a</a:t>
            </a:r>
            <a:r>
              <a:rPr dirty="0" sz="2450" spc="215"/>
              <a:t> </a:t>
            </a:r>
            <a:r>
              <a:rPr dirty="0" sz="2450" spc="-10"/>
              <a:t>scalar.</a:t>
            </a:r>
            <a:r>
              <a:rPr dirty="0" sz="2450"/>
              <a:t>	</a:t>
            </a:r>
            <a:r>
              <a:rPr dirty="0" sz="2450" spc="-30"/>
              <a:t>Which </a:t>
            </a:r>
            <a:r>
              <a:rPr dirty="0" sz="2450"/>
              <a:t>of</a:t>
            </a:r>
            <a:r>
              <a:rPr dirty="0" sz="2450" spc="70"/>
              <a:t>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65"/>
              <a:t>following</a:t>
            </a:r>
            <a:r>
              <a:rPr dirty="0" sz="2450" spc="70"/>
              <a:t> </a:t>
            </a:r>
            <a:r>
              <a:rPr dirty="0" sz="2450"/>
              <a:t>is</a:t>
            </a:r>
            <a:r>
              <a:rPr dirty="0" sz="2450" spc="65"/>
              <a:t> </a:t>
            </a:r>
            <a:r>
              <a:rPr dirty="0" sz="2450"/>
              <a:t>a</a:t>
            </a:r>
            <a:r>
              <a:rPr dirty="0" sz="2450" spc="70"/>
              <a:t> </a:t>
            </a:r>
            <a:r>
              <a:rPr dirty="0" sz="2450" spc="-45"/>
              <a:t>four-</a:t>
            </a:r>
            <a:r>
              <a:rPr dirty="0" sz="2450" spc="-10"/>
              <a:t>vector?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0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042037"/>
            <a:ext cx="22885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210" b="1">
                <a:latin typeface="Georgia"/>
                <a:cs typeface="Georgia"/>
              </a:rPr>
              <a:t>V</a:t>
            </a:r>
            <a:r>
              <a:rPr dirty="0" baseline="-14905" sz="3075" spc="315" b="1">
                <a:latin typeface="Georgia"/>
                <a:cs typeface="Georgia"/>
              </a:rPr>
              <a:t>A</a:t>
            </a:r>
            <a:r>
              <a:rPr dirty="0" baseline="-14905" sz="3075" spc="120" b="1">
                <a:latin typeface="Georgia"/>
                <a:cs typeface="Georg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30" b="1">
                <a:latin typeface="Georgia"/>
                <a:cs typeface="Georgia"/>
              </a:rPr>
              <a:t>V</a:t>
            </a:r>
            <a:r>
              <a:rPr dirty="0" baseline="-14905" sz="3075" spc="195" b="1">
                <a:latin typeface="Georgia"/>
                <a:cs typeface="Georgia"/>
              </a:rPr>
              <a:t>B</a:t>
            </a:r>
            <a:endParaRPr baseline="-14905" sz="3075">
              <a:latin typeface="Georgia"/>
              <a:cs typeface="Georgia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135" b="0" i="1">
                <a:latin typeface="Bookman Old Style"/>
                <a:cs typeface="Bookman Old Style"/>
              </a:rPr>
              <a:t>S</a:t>
            </a:r>
            <a:r>
              <a:rPr dirty="0" sz="2450" spc="135" b="1">
                <a:latin typeface="Georgia"/>
                <a:cs typeface="Georgia"/>
              </a:rPr>
              <a:t>V</a:t>
            </a:r>
            <a:r>
              <a:rPr dirty="0" baseline="-14905" sz="3075" spc="202" b="1">
                <a:latin typeface="Georgia"/>
                <a:cs typeface="Georgia"/>
              </a:rPr>
              <a:t>A</a:t>
            </a:r>
            <a:endParaRPr baseline="-14905" sz="3075">
              <a:latin typeface="Georgia"/>
              <a:cs typeface="Georgia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V</a:t>
            </a:r>
            <a:r>
              <a:rPr dirty="0" baseline="-14905" sz="3075" spc="104" b="0" i="1">
                <a:latin typeface="Bookman Old Style"/>
                <a:cs typeface="Bookman Old Style"/>
              </a:rPr>
              <a:t>Bt</a:t>
            </a:r>
            <a:r>
              <a:rPr dirty="0" sz="2450" spc="70" b="1">
                <a:latin typeface="Georgia"/>
                <a:cs typeface="Georgia"/>
              </a:rPr>
              <a:t>V</a:t>
            </a:r>
            <a:r>
              <a:rPr dirty="0" baseline="-14905" sz="3075" spc="104" b="1">
                <a:latin typeface="Georgia"/>
                <a:cs typeface="Georgia"/>
              </a:rPr>
              <a:t>A</a:t>
            </a:r>
            <a:endParaRPr baseline="-14905" sz="3075">
              <a:latin typeface="Georgia"/>
              <a:cs typeface="Georgia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-10" b="0" i="1">
                <a:latin typeface="Bookman Old Style"/>
                <a:cs typeface="Bookman Old Style"/>
              </a:rPr>
              <a:t>d</a:t>
            </a:r>
            <a:r>
              <a:rPr dirty="0" sz="2450" spc="-10" b="1">
                <a:latin typeface="Georgia"/>
                <a:cs typeface="Georgia"/>
              </a:rPr>
              <a:t>V</a:t>
            </a:r>
            <a:r>
              <a:rPr dirty="0" baseline="-14905" sz="3075" spc="-15" b="1">
                <a:latin typeface="Georgia"/>
                <a:cs typeface="Georgia"/>
              </a:rPr>
              <a:t>A</a:t>
            </a:r>
            <a:r>
              <a:rPr dirty="0" sz="2450" spc="-10" b="0" i="1">
                <a:latin typeface="Bookman Old Style"/>
                <a:cs typeface="Bookman Old Style"/>
              </a:rPr>
              <a:t>/dt</a:t>
            </a:r>
            <a:endParaRPr sz="2450">
              <a:latin typeface="Bookman Old Style"/>
              <a:cs typeface="Bookman Old Style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Rank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magnitudes</a:t>
            </a:r>
            <a:r>
              <a:rPr dirty="0" spc="7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 spc="-45"/>
              <a:t>four-</a:t>
            </a:r>
            <a:r>
              <a:rPr dirty="0"/>
              <a:t>vectors</a:t>
            </a:r>
            <a:r>
              <a:rPr dirty="0" spc="80"/>
              <a:t> </a:t>
            </a:r>
            <a:r>
              <a:rPr dirty="0"/>
              <a:t>in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image</a:t>
            </a:r>
            <a:r>
              <a:rPr dirty="0" spc="80"/>
              <a:t> </a:t>
            </a:r>
            <a:r>
              <a:rPr dirty="0" spc="-20"/>
              <a:t>below</a:t>
            </a:r>
            <a:r>
              <a:rPr dirty="0" spc="85"/>
              <a:t> </a:t>
            </a:r>
            <a:r>
              <a:rPr dirty="0" spc="-20"/>
              <a:t>from </a:t>
            </a:r>
            <a:r>
              <a:rPr dirty="0"/>
              <a:t>largest</a:t>
            </a:r>
            <a:r>
              <a:rPr dirty="0" spc="-65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/>
              <a:t>smallest.</a:t>
            </a:r>
            <a:r>
              <a:rPr dirty="0" spc="355"/>
              <a:t> </a:t>
            </a:r>
            <a:r>
              <a:rPr dirty="0"/>
              <a:t>(They</a:t>
            </a:r>
            <a:r>
              <a:rPr dirty="0" spc="-60"/>
              <a:t> </a:t>
            </a:r>
            <a:r>
              <a:rPr dirty="0"/>
              <a:t>all</a:t>
            </a:r>
            <a:r>
              <a:rPr dirty="0" spc="-60"/>
              <a:t> </a:t>
            </a:r>
            <a:r>
              <a:rPr dirty="0" spc="-45"/>
              <a:t>have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10"/>
              <a:t>same</a:t>
            </a:r>
            <a:r>
              <a:rPr dirty="0" spc="-60"/>
              <a:t> </a:t>
            </a:r>
            <a:r>
              <a:rPr dirty="0"/>
              <a:t>length</a:t>
            </a:r>
            <a:r>
              <a:rPr dirty="0" spc="-60"/>
              <a:t> </a:t>
            </a:r>
            <a:r>
              <a:rPr dirty="0"/>
              <a:t>on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10"/>
              <a:t>diagram, </a:t>
            </a:r>
            <a:r>
              <a:rPr dirty="0"/>
              <a:t>and</a:t>
            </a:r>
            <a:r>
              <a:rPr dirty="0" spc="190"/>
              <a:t> </a:t>
            </a:r>
            <a:r>
              <a:rPr dirty="0"/>
              <a:t>their</a:t>
            </a:r>
            <a:r>
              <a:rPr dirty="0" spc="195"/>
              <a:t> </a:t>
            </a:r>
            <a:r>
              <a:rPr dirty="0"/>
              <a:t>magnitudes</a:t>
            </a:r>
            <a:r>
              <a:rPr dirty="0" spc="204"/>
              <a:t> </a:t>
            </a:r>
            <a:r>
              <a:rPr dirty="0"/>
              <a:t>are</a:t>
            </a:r>
            <a:r>
              <a:rPr dirty="0" spc="195"/>
              <a:t> </a:t>
            </a:r>
            <a:r>
              <a:rPr dirty="0"/>
              <a:t>not</a:t>
            </a:r>
            <a:r>
              <a:rPr dirty="0" spc="200"/>
              <a:t> </a:t>
            </a:r>
            <a:r>
              <a:rPr dirty="0"/>
              <a:t>all</a:t>
            </a:r>
            <a:r>
              <a:rPr dirty="0" spc="200"/>
              <a:t> </a:t>
            </a:r>
            <a:r>
              <a:rPr dirty="0"/>
              <a:t>equal.)</a:t>
            </a:r>
            <a:r>
              <a:rPr dirty="0" spc="605"/>
              <a:t> </a:t>
            </a:r>
            <a:r>
              <a:rPr dirty="0"/>
              <a:t>Explain</a:t>
            </a:r>
            <a:r>
              <a:rPr dirty="0" spc="200"/>
              <a:t> </a:t>
            </a:r>
            <a:r>
              <a:rPr dirty="0"/>
              <a:t>how</a:t>
            </a:r>
            <a:r>
              <a:rPr dirty="0" spc="204"/>
              <a:t> </a:t>
            </a:r>
            <a:r>
              <a:rPr dirty="0"/>
              <a:t>you</a:t>
            </a:r>
            <a:r>
              <a:rPr dirty="0" spc="200"/>
              <a:t> </a:t>
            </a:r>
            <a:r>
              <a:rPr dirty="0" spc="-10"/>
              <a:t>know.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6091" y="2413965"/>
            <a:ext cx="1636775" cy="1700783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Rank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magnitudes</a:t>
            </a:r>
            <a:r>
              <a:rPr dirty="0" spc="7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 spc="-45"/>
              <a:t>four-</a:t>
            </a:r>
            <a:r>
              <a:rPr dirty="0"/>
              <a:t>vectors</a:t>
            </a:r>
            <a:r>
              <a:rPr dirty="0" spc="80"/>
              <a:t> </a:t>
            </a:r>
            <a:r>
              <a:rPr dirty="0"/>
              <a:t>in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image</a:t>
            </a:r>
            <a:r>
              <a:rPr dirty="0" spc="80"/>
              <a:t> </a:t>
            </a:r>
            <a:r>
              <a:rPr dirty="0" spc="-20"/>
              <a:t>below</a:t>
            </a:r>
            <a:r>
              <a:rPr dirty="0" spc="85"/>
              <a:t> </a:t>
            </a:r>
            <a:r>
              <a:rPr dirty="0" spc="-20"/>
              <a:t>from </a:t>
            </a:r>
            <a:r>
              <a:rPr dirty="0"/>
              <a:t>largest</a:t>
            </a:r>
            <a:r>
              <a:rPr dirty="0" spc="-65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/>
              <a:t>smallest.</a:t>
            </a:r>
            <a:r>
              <a:rPr dirty="0" spc="355"/>
              <a:t> </a:t>
            </a:r>
            <a:r>
              <a:rPr dirty="0"/>
              <a:t>(They</a:t>
            </a:r>
            <a:r>
              <a:rPr dirty="0" spc="-60"/>
              <a:t> </a:t>
            </a:r>
            <a:r>
              <a:rPr dirty="0"/>
              <a:t>all</a:t>
            </a:r>
            <a:r>
              <a:rPr dirty="0" spc="-60"/>
              <a:t> </a:t>
            </a:r>
            <a:r>
              <a:rPr dirty="0" spc="-45"/>
              <a:t>have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10"/>
              <a:t>same</a:t>
            </a:r>
            <a:r>
              <a:rPr dirty="0" spc="-60"/>
              <a:t> </a:t>
            </a:r>
            <a:r>
              <a:rPr dirty="0"/>
              <a:t>length</a:t>
            </a:r>
            <a:r>
              <a:rPr dirty="0" spc="-60"/>
              <a:t> </a:t>
            </a:r>
            <a:r>
              <a:rPr dirty="0"/>
              <a:t>on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10"/>
              <a:t>diagram, </a:t>
            </a:r>
            <a:r>
              <a:rPr dirty="0"/>
              <a:t>and</a:t>
            </a:r>
            <a:r>
              <a:rPr dirty="0" spc="190"/>
              <a:t> </a:t>
            </a:r>
            <a:r>
              <a:rPr dirty="0"/>
              <a:t>their</a:t>
            </a:r>
            <a:r>
              <a:rPr dirty="0" spc="195"/>
              <a:t> </a:t>
            </a:r>
            <a:r>
              <a:rPr dirty="0"/>
              <a:t>magnitudes</a:t>
            </a:r>
            <a:r>
              <a:rPr dirty="0" spc="204"/>
              <a:t> </a:t>
            </a:r>
            <a:r>
              <a:rPr dirty="0"/>
              <a:t>are</a:t>
            </a:r>
            <a:r>
              <a:rPr dirty="0" spc="195"/>
              <a:t> </a:t>
            </a:r>
            <a:r>
              <a:rPr dirty="0"/>
              <a:t>not</a:t>
            </a:r>
            <a:r>
              <a:rPr dirty="0" spc="200"/>
              <a:t> </a:t>
            </a:r>
            <a:r>
              <a:rPr dirty="0"/>
              <a:t>all</a:t>
            </a:r>
            <a:r>
              <a:rPr dirty="0" spc="200"/>
              <a:t> </a:t>
            </a:r>
            <a:r>
              <a:rPr dirty="0"/>
              <a:t>equal.)</a:t>
            </a:r>
            <a:r>
              <a:rPr dirty="0" spc="605"/>
              <a:t> </a:t>
            </a:r>
            <a:r>
              <a:rPr dirty="0"/>
              <a:t>Explain</a:t>
            </a:r>
            <a:r>
              <a:rPr dirty="0" spc="200"/>
              <a:t> </a:t>
            </a:r>
            <a:r>
              <a:rPr dirty="0"/>
              <a:t>how</a:t>
            </a:r>
            <a:r>
              <a:rPr dirty="0" spc="204"/>
              <a:t> </a:t>
            </a:r>
            <a:r>
              <a:rPr dirty="0"/>
              <a:t>you</a:t>
            </a:r>
            <a:r>
              <a:rPr dirty="0" spc="200"/>
              <a:t> </a:t>
            </a:r>
            <a:r>
              <a:rPr dirty="0" spc="-10"/>
              <a:t>know.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6091" y="2413965"/>
            <a:ext cx="1636775" cy="1700783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4213738"/>
            <a:ext cx="2754630" cy="11195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 marR="5080" indent="-11430">
              <a:lnSpc>
                <a:spcPct val="146500"/>
              </a:lnSpc>
              <a:spcBef>
                <a:spcPts val="9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31044" y="4557965"/>
            <a:ext cx="3403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195">
                <a:latin typeface="Arial"/>
                <a:cs typeface="Arial"/>
              </a:rPr>
              <a:t>J</a:t>
            </a:r>
            <a:endParaRPr sz="245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858539" y="4879162"/>
            <a:ext cx="1134745" cy="0"/>
          </a:xfrm>
          <a:custGeom>
            <a:avLst/>
            <a:gdLst/>
            <a:ahLst/>
            <a:cxnLst/>
            <a:rect l="l" t="t" r="r" b="b"/>
            <a:pathLst>
              <a:path w="1134745" h="0">
                <a:moveTo>
                  <a:pt x="0" y="0"/>
                </a:moveTo>
                <a:lnTo>
                  <a:pt x="113447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4094035" y="487393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025531" y="5085708"/>
            <a:ext cx="11811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 b="0" i="1">
                <a:latin typeface="Bookman Old Style"/>
                <a:cs typeface="Bookman Old Style"/>
              </a:rPr>
              <a:t>t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53647" y="4891423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85143" y="5060181"/>
            <a:ext cx="1714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 b="0" i="1">
                <a:latin typeface="Bookman Old Style"/>
                <a:cs typeface="Bookman Old Style"/>
              </a:rPr>
              <a:t>x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845839" y="4929986"/>
            <a:ext cx="512889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7200" algn="l"/>
                <a:tab pos="1240155" algn="l"/>
              </a:tabLst>
            </a:pPr>
            <a:r>
              <a:rPr dirty="0" sz="2450" spc="-320" b="0" i="1">
                <a:latin typeface="Bookman Old Style"/>
                <a:cs typeface="Bookman Old Style"/>
              </a:rPr>
              <a:t>V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495" i="1">
                <a:latin typeface="Arial"/>
                <a:cs typeface="Arial"/>
              </a:rPr>
              <a:t>−</a:t>
            </a:r>
            <a:r>
              <a:rPr dirty="0" sz="2450" spc="-130" i="1">
                <a:latin typeface="Arial"/>
                <a:cs typeface="Arial"/>
              </a:rPr>
              <a:t> </a:t>
            </a:r>
            <a:r>
              <a:rPr dirty="0" sz="2450" spc="-320" b="0" i="1">
                <a:latin typeface="Bookman Old Style"/>
                <a:cs typeface="Bookman Old Style"/>
              </a:rPr>
              <a:t>V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components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18819" y="5343269"/>
            <a:ext cx="825627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space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components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subtract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magnitude.</a:t>
            </a:r>
            <a:r>
              <a:rPr dirty="0" sz="2450" spc="4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lightlike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closer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tilt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towards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vertical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gets.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(For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spacelike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vectors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mag- </a:t>
            </a:r>
            <a:r>
              <a:rPr dirty="0" sz="2450">
                <a:latin typeface="Times New Roman"/>
                <a:cs typeface="Times New Roman"/>
              </a:rPr>
              <a:t>nitude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imaginary.)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107305" algn="l"/>
              </a:tabLst>
            </a:pPr>
            <a:r>
              <a:rPr dirty="0" spc="75"/>
              <a:t>What</a:t>
            </a:r>
            <a:r>
              <a:rPr dirty="0" spc="165"/>
              <a:t> </a:t>
            </a:r>
            <a:r>
              <a:rPr dirty="0"/>
              <a:t>does</a:t>
            </a:r>
            <a:r>
              <a:rPr dirty="0" spc="160"/>
              <a:t> </a:t>
            </a:r>
            <a:r>
              <a:rPr dirty="0" spc="65"/>
              <a:t>it</a:t>
            </a:r>
            <a:r>
              <a:rPr dirty="0" spc="165"/>
              <a:t> </a:t>
            </a:r>
            <a:r>
              <a:rPr dirty="0"/>
              <a:t>tell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65"/>
              <a:t>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 spc="-45"/>
              <a:t>four-</a:t>
            </a:r>
            <a:r>
              <a:rPr dirty="0"/>
              <a:t>vector,</a:t>
            </a:r>
            <a:r>
              <a:rPr dirty="0" spc="180"/>
              <a:t> </a:t>
            </a:r>
            <a:r>
              <a:rPr dirty="0"/>
              <a:t>drawn</a:t>
            </a:r>
            <a:r>
              <a:rPr dirty="0" spc="165"/>
              <a:t> </a:t>
            </a:r>
            <a:r>
              <a:rPr dirty="0"/>
              <a:t>on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 spc="-10"/>
              <a:t>spacetime </a:t>
            </a:r>
            <a:r>
              <a:rPr dirty="0"/>
              <a:t>diagram,</a:t>
            </a:r>
            <a:r>
              <a:rPr dirty="0" spc="95"/>
              <a:t> </a:t>
            </a:r>
            <a:r>
              <a:rPr dirty="0"/>
              <a:t>if</a:t>
            </a:r>
            <a:r>
              <a:rPr dirty="0" spc="105"/>
              <a:t> </a:t>
            </a:r>
            <a:r>
              <a:rPr dirty="0"/>
              <a:t>its</a:t>
            </a:r>
            <a:r>
              <a:rPr dirty="0" spc="105"/>
              <a:t> </a:t>
            </a:r>
            <a:r>
              <a:rPr dirty="0"/>
              <a:t>magnitude</a:t>
            </a:r>
            <a:r>
              <a:rPr dirty="0" spc="105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 spc="-10"/>
              <a:t>imaginary?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70390"/>
            <a:ext cx="8310880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12115" marR="304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downward—</a:t>
            </a:r>
            <a:r>
              <a:rPr dirty="0" sz="2450">
                <a:latin typeface="Times New Roman"/>
                <a:cs typeface="Times New Roman"/>
              </a:rPr>
              <a:t>that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412115" marR="304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below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spacelike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rection.</a:t>
            </a:r>
            <a:endParaRPr sz="2450">
              <a:latin typeface="Times New Roman"/>
              <a:cs typeface="Times New Roman"/>
            </a:endParaRPr>
          </a:p>
          <a:p>
            <a:pPr marL="412115" marR="304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above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timelike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rection.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mathematically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impossible.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35"/>
              <a:t> </a:t>
            </a:r>
            <a:r>
              <a:rPr dirty="0" spc="-45"/>
              <a:t>of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80"/>
              <a:t>following</a:t>
            </a:r>
            <a:r>
              <a:rPr dirty="0" spc="-35"/>
              <a:t> </a:t>
            </a:r>
            <a:r>
              <a:rPr dirty="0"/>
              <a:t>represent</a:t>
            </a:r>
            <a:r>
              <a:rPr dirty="0" spc="-35"/>
              <a:t> </a:t>
            </a:r>
            <a:r>
              <a:rPr dirty="0" spc="-20"/>
              <a:t>possible</a:t>
            </a:r>
            <a:r>
              <a:rPr dirty="0" spc="-35"/>
              <a:t> </a:t>
            </a:r>
            <a:r>
              <a:rPr dirty="0" spc="-25"/>
              <a:t>world</a:t>
            </a:r>
            <a:r>
              <a:rPr dirty="0" spc="-35"/>
              <a:t> </a:t>
            </a:r>
            <a:r>
              <a:rPr dirty="0" spc="-20"/>
              <a:t>lines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person?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2024097"/>
            <a:ext cx="1227536" cy="127896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432675"/>
            <a:ext cx="131635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Orange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Yellow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Green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107305" algn="l"/>
              </a:tabLst>
            </a:pPr>
            <a:r>
              <a:rPr dirty="0" spc="75"/>
              <a:t>What</a:t>
            </a:r>
            <a:r>
              <a:rPr dirty="0" spc="165"/>
              <a:t> </a:t>
            </a:r>
            <a:r>
              <a:rPr dirty="0"/>
              <a:t>does</a:t>
            </a:r>
            <a:r>
              <a:rPr dirty="0" spc="160"/>
              <a:t> </a:t>
            </a:r>
            <a:r>
              <a:rPr dirty="0" spc="65"/>
              <a:t>it</a:t>
            </a:r>
            <a:r>
              <a:rPr dirty="0" spc="165"/>
              <a:t> </a:t>
            </a:r>
            <a:r>
              <a:rPr dirty="0"/>
              <a:t>tell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65"/>
              <a:t>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 spc="-45"/>
              <a:t>four-</a:t>
            </a:r>
            <a:r>
              <a:rPr dirty="0"/>
              <a:t>vector,</a:t>
            </a:r>
            <a:r>
              <a:rPr dirty="0" spc="180"/>
              <a:t> </a:t>
            </a:r>
            <a:r>
              <a:rPr dirty="0"/>
              <a:t>drawn</a:t>
            </a:r>
            <a:r>
              <a:rPr dirty="0" spc="165"/>
              <a:t> </a:t>
            </a:r>
            <a:r>
              <a:rPr dirty="0"/>
              <a:t>on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 spc="-10"/>
              <a:t>spacetime </a:t>
            </a:r>
            <a:r>
              <a:rPr dirty="0"/>
              <a:t>diagram,</a:t>
            </a:r>
            <a:r>
              <a:rPr dirty="0" spc="95"/>
              <a:t> </a:t>
            </a:r>
            <a:r>
              <a:rPr dirty="0"/>
              <a:t>if</a:t>
            </a:r>
            <a:r>
              <a:rPr dirty="0" spc="105"/>
              <a:t> </a:t>
            </a:r>
            <a:r>
              <a:rPr dirty="0"/>
              <a:t>its</a:t>
            </a:r>
            <a:r>
              <a:rPr dirty="0" spc="105"/>
              <a:t> </a:t>
            </a:r>
            <a:r>
              <a:rPr dirty="0"/>
              <a:t>magnitude</a:t>
            </a:r>
            <a:r>
              <a:rPr dirty="0" spc="105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 spc="-10"/>
              <a:t>imaginary?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64337" y="2170390"/>
            <a:ext cx="836168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37515" marR="558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387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downward—</a:t>
            </a:r>
            <a:r>
              <a:rPr dirty="0" sz="2450">
                <a:latin typeface="Times New Roman"/>
                <a:cs typeface="Times New Roman"/>
              </a:rPr>
              <a:t>that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437515" marR="558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387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below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spacelike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rection.</a:t>
            </a:r>
            <a:endParaRPr sz="2450">
              <a:latin typeface="Times New Roman"/>
              <a:cs typeface="Times New Roman"/>
            </a:endParaRPr>
          </a:p>
          <a:p>
            <a:pPr marL="437515" marR="558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387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above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timelike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rection.</a:t>
            </a:r>
            <a:endParaRPr sz="2450">
              <a:latin typeface="Times New Roman"/>
              <a:cs typeface="Times New Roman"/>
            </a:endParaRPr>
          </a:p>
          <a:p>
            <a:pPr marL="4375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751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mathematically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impossible.</a:t>
            </a:r>
            <a:endParaRPr sz="2450">
              <a:latin typeface="Times New Roman"/>
              <a:cs typeface="Times New Roman"/>
            </a:endParaRPr>
          </a:p>
          <a:p>
            <a:pPr marL="55880">
              <a:lnSpc>
                <a:spcPct val="100000"/>
              </a:lnSpc>
              <a:spcBef>
                <a:spcPts val="1945"/>
              </a:spcBef>
              <a:tabLst>
                <a:tab pos="16649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spatial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component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66675">
              <a:lnSpc>
                <a:spcPct val="100000"/>
              </a:lnSpc>
              <a:spcBef>
                <a:spcPts val="50"/>
              </a:spcBef>
            </a:pP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component,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spacelike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11445" algn="l"/>
              </a:tabLst>
            </a:pPr>
            <a:r>
              <a:rPr dirty="0"/>
              <a:t>Would</a:t>
            </a:r>
            <a:r>
              <a:rPr dirty="0" spc="120"/>
              <a:t> </a:t>
            </a:r>
            <a:r>
              <a:rPr dirty="0" spc="-125" b="0" i="1">
                <a:latin typeface="Bookman Old Style"/>
                <a:cs typeface="Bookman Old Style"/>
              </a:rPr>
              <a:t>d</a:t>
            </a:r>
            <a:r>
              <a:rPr dirty="0" spc="-125" b="1">
                <a:latin typeface="Georgia"/>
                <a:cs typeface="Georgia"/>
              </a:rPr>
              <a:t>P</a:t>
            </a:r>
            <a:r>
              <a:rPr dirty="0" spc="-125" b="0" i="1">
                <a:latin typeface="Bookman Old Style"/>
                <a:cs typeface="Bookman Old Style"/>
              </a:rPr>
              <a:t>/dm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/>
              <a:t>be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 spc="-45"/>
              <a:t>four-</a:t>
            </a:r>
            <a:r>
              <a:rPr dirty="0"/>
              <a:t>vector</a:t>
            </a:r>
            <a:r>
              <a:rPr dirty="0" spc="130"/>
              <a:t> </a:t>
            </a:r>
            <a:r>
              <a:rPr dirty="0"/>
              <a:t>or</a:t>
            </a:r>
            <a:r>
              <a:rPr dirty="0" spc="135"/>
              <a:t> </a:t>
            </a:r>
            <a:r>
              <a:rPr dirty="0" spc="-20"/>
              <a:t>not?</a:t>
            </a:r>
            <a:r>
              <a:rPr dirty="0"/>
              <a:t>	Explain</a:t>
            </a:r>
            <a:r>
              <a:rPr dirty="0" spc="20"/>
              <a:t> </a:t>
            </a:r>
            <a:r>
              <a:rPr dirty="0" spc="-10"/>
              <a:t>briefly</a:t>
            </a:r>
            <a:r>
              <a:rPr dirty="0" spc="30"/>
              <a:t> </a:t>
            </a:r>
            <a:r>
              <a:rPr dirty="0"/>
              <a:t>how</a:t>
            </a:r>
            <a:r>
              <a:rPr dirty="0" spc="30"/>
              <a:t> </a:t>
            </a:r>
            <a:r>
              <a:rPr dirty="0" spc="-25"/>
              <a:t>you </a:t>
            </a:r>
            <a:r>
              <a:rPr dirty="0" spc="-10"/>
              <a:t>know.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083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2.4.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FOUR-</a:t>
            </a:r>
            <a:r>
              <a:rPr dirty="0" sz="1200" spc="-10">
                <a:latin typeface="Times New Roman"/>
                <a:cs typeface="Times New Roman"/>
              </a:rPr>
              <a:t>VECTORS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11445" algn="l"/>
              </a:tabLst>
            </a:pPr>
            <a:r>
              <a:rPr dirty="0"/>
              <a:t>Would</a:t>
            </a:r>
            <a:r>
              <a:rPr dirty="0" spc="120"/>
              <a:t> </a:t>
            </a:r>
            <a:r>
              <a:rPr dirty="0" spc="-125" b="0" i="1">
                <a:latin typeface="Bookman Old Style"/>
                <a:cs typeface="Bookman Old Style"/>
              </a:rPr>
              <a:t>d</a:t>
            </a:r>
            <a:r>
              <a:rPr dirty="0" spc="-125" b="1">
                <a:latin typeface="Georgia"/>
                <a:cs typeface="Georgia"/>
              </a:rPr>
              <a:t>P</a:t>
            </a:r>
            <a:r>
              <a:rPr dirty="0" spc="-125" b="0" i="1">
                <a:latin typeface="Bookman Old Style"/>
                <a:cs typeface="Bookman Old Style"/>
              </a:rPr>
              <a:t>/dm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/>
              <a:t>be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 spc="-45"/>
              <a:t>four-</a:t>
            </a:r>
            <a:r>
              <a:rPr dirty="0"/>
              <a:t>vector</a:t>
            </a:r>
            <a:r>
              <a:rPr dirty="0" spc="130"/>
              <a:t> </a:t>
            </a:r>
            <a:r>
              <a:rPr dirty="0"/>
              <a:t>or</a:t>
            </a:r>
            <a:r>
              <a:rPr dirty="0" spc="135"/>
              <a:t> </a:t>
            </a:r>
            <a:r>
              <a:rPr dirty="0" spc="-20"/>
              <a:t>not?</a:t>
            </a:r>
            <a:r>
              <a:rPr dirty="0"/>
              <a:t>	Explain</a:t>
            </a:r>
            <a:r>
              <a:rPr dirty="0" spc="20"/>
              <a:t> </a:t>
            </a:r>
            <a:r>
              <a:rPr dirty="0" spc="-10"/>
              <a:t>briefly</a:t>
            </a:r>
            <a:r>
              <a:rPr dirty="0" spc="30"/>
              <a:t> </a:t>
            </a:r>
            <a:r>
              <a:rPr dirty="0"/>
              <a:t>how</a:t>
            </a:r>
            <a:r>
              <a:rPr dirty="0" spc="30"/>
              <a:t> </a:t>
            </a:r>
            <a:r>
              <a:rPr dirty="0" spc="-25"/>
              <a:t>you </a:t>
            </a:r>
            <a:r>
              <a:rPr dirty="0" spc="-10"/>
              <a:t>know.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10135"/>
            <a:ext cx="8268970" cy="518795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40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Yes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partial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derivative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which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velocity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>
                <a:latin typeface="Times New Roman"/>
                <a:cs typeface="Times New Roman"/>
              </a:rPr>
              <a:t>being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held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while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increased.</a:t>
            </a:r>
            <a:r>
              <a:rPr dirty="0" sz="2450" spc="4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How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-10">
                <a:latin typeface="Times New Roman"/>
                <a:cs typeface="Times New Roman"/>
              </a:rPr>
              <a:t>affect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momentum?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think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comparison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be- </a:t>
            </a:r>
            <a:r>
              <a:rPr dirty="0" sz="2450">
                <a:latin typeface="Times New Roman"/>
                <a:cs typeface="Times New Roman"/>
              </a:rPr>
              <a:t>tween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10">
                <a:latin typeface="Times New Roman"/>
                <a:cs typeface="Times New Roman"/>
              </a:rPr>
              <a:t> different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identical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velocities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0">
                <a:latin typeface="Times New Roman"/>
                <a:cs typeface="Times New Roman"/>
              </a:rPr>
              <a:t> different </a:t>
            </a:r>
            <a:r>
              <a:rPr dirty="0" sz="2450">
                <a:latin typeface="Times New Roman"/>
                <a:cs typeface="Times New Roman"/>
              </a:rPr>
              <a:t>masses,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four-</a:t>
            </a:r>
            <a:r>
              <a:rPr dirty="0" sz="2450" spc="-10">
                <a:latin typeface="Times New Roman"/>
                <a:cs typeface="Times New Roman"/>
              </a:rPr>
              <a:t>momentum,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difference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50" b="1">
                <a:latin typeface="Georgia"/>
                <a:cs typeface="Georgia"/>
              </a:rPr>
              <a:t>dP</a:t>
            </a:r>
            <a:r>
              <a:rPr dirty="0" sz="2450" spc="100" b="1">
                <a:latin typeface="Georgia"/>
                <a:cs typeface="Georg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vector.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Since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masses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>
                <a:latin typeface="Times New Roman"/>
                <a:cs typeface="Times New Roman"/>
              </a:rPr>
              <a:t>scalar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everyone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agree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difference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∆</a:t>
            </a:r>
            <a:r>
              <a:rPr dirty="0" sz="2450" spc="120" b="0" i="1">
                <a:latin typeface="Bookman Old Style"/>
                <a:cs typeface="Bookman Old Style"/>
              </a:rPr>
              <a:t>m</a:t>
            </a:r>
            <a:r>
              <a:rPr dirty="0" sz="2450" spc="120">
                <a:latin typeface="Times New Roman"/>
                <a:cs typeface="Times New Roman"/>
              </a:rPr>
              <a:t>.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70" b="1">
                <a:latin typeface="Georgia"/>
                <a:cs typeface="Georgia"/>
              </a:rPr>
              <a:t>dP</a:t>
            </a:r>
            <a:r>
              <a:rPr dirty="0" sz="2450" spc="-70" b="0" i="1">
                <a:latin typeface="Bookman Old Style"/>
                <a:cs typeface="Bookman Old Style"/>
              </a:rPr>
              <a:t>/dm</a:t>
            </a:r>
            <a:r>
              <a:rPr dirty="0" sz="2450" spc="-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vector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divided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scalar,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therefore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 spc="-10">
                <a:latin typeface="Times New Roman"/>
                <a:cs typeface="Times New Roman"/>
              </a:rPr>
              <a:t>vector.</a:t>
            </a:r>
            <a:endParaRPr sz="2450">
              <a:latin typeface="Times New Roman"/>
              <a:cs typeface="Times New Roman"/>
            </a:endParaRPr>
          </a:p>
          <a:p>
            <a:pPr algn="just" marL="23495" marR="5715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much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simpler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really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as </a:t>
            </a:r>
            <a:r>
              <a:rPr dirty="0" sz="2450">
                <a:latin typeface="Times New Roman"/>
                <a:cs typeface="Times New Roman"/>
              </a:rPr>
              <a:t>much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properties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>
                <a:latin typeface="Times New Roman"/>
                <a:cs typeface="Times New Roman"/>
              </a:rPr>
              <a:t>vectors.</a:t>
            </a:r>
            <a:r>
              <a:rPr dirty="0" sz="2450" spc="6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sz="2450" spc="114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de- </a:t>
            </a:r>
            <a:r>
              <a:rPr dirty="0" sz="2450">
                <a:latin typeface="Times New Roman"/>
                <a:cs typeface="Times New Roman"/>
              </a:rPr>
              <a:t>pendence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85" b="1">
                <a:latin typeface="Georgia"/>
                <a:cs typeface="Georgia"/>
              </a:rPr>
              <a:t>P</a:t>
            </a:r>
            <a:r>
              <a:rPr dirty="0" sz="2450" spc="175" b="1">
                <a:latin typeface="Georgia"/>
                <a:cs typeface="Georg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multiplied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front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everything,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 </a:t>
            </a:r>
            <a:r>
              <a:rPr dirty="0" sz="2450" spc="-155" b="0" i="1">
                <a:latin typeface="Bookman Old Style"/>
                <a:cs typeface="Bookman Old Style"/>
              </a:rPr>
              <a:t>d</a:t>
            </a:r>
            <a:r>
              <a:rPr dirty="0" sz="2450" spc="-155" b="1">
                <a:latin typeface="Georgia"/>
                <a:cs typeface="Georgia"/>
              </a:rPr>
              <a:t>P</a:t>
            </a:r>
            <a:r>
              <a:rPr dirty="0" sz="2450" spc="-155" b="0" i="1">
                <a:latin typeface="Bookman Old Style"/>
                <a:cs typeface="Bookman Old Style"/>
              </a:rPr>
              <a:t>/dm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140" b="0" i="1">
                <a:latin typeface="Bookman Old Style"/>
                <a:cs typeface="Bookman Old Style"/>
              </a:rPr>
              <a:t>d</a:t>
            </a:r>
            <a:r>
              <a:rPr dirty="0" sz="2450" spc="-140" b="1">
                <a:latin typeface="Georgia"/>
                <a:cs typeface="Georgia"/>
              </a:rPr>
              <a:t>R</a:t>
            </a:r>
            <a:r>
              <a:rPr dirty="0" sz="2450" spc="-140" b="0" i="1">
                <a:latin typeface="Bookman Old Style"/>
                <a:cs typeface="Bookman Old Style"/>
              </a:rPr>
              <a:t>/dτ</a:t>
            </a:r>
            <a:r>
              <a:rPr dirty="0" sz="2450" spc="-45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four-</a:t>
            </a:r>
            <a:r>
              <a:rPr dirty="0" sz="2450" spc="-10">
                <a:latin typeface="Times New Roman"/>
                <a:cs typeface="Times New Roman"/>
              </a:rPr>
              <a:t>vector.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8409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2.5.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2.5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10" b="1">
                <a:latin typeface="Georgia"/>
                <a:cs typeface="Georgia"/>
              </a:rPr>
              <a:t>More</a:t>
            </a:r>
            <a:r>
              <a:rPr dirty="0" sz="1700" spc="7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about</a:t>
            </a:r>
            <a:r>
              <a:rPr dirty="0" sz="1700" spc="7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75" b="1">
                <a:latin typeface="Georgia"/>
                <a:cs typeface="Georgia"/>
              </a:rPr>
              <a:t> </a:t>
            </a:r>
            <a:r>
              <a:rPr dirty="0" sz="1700" spc="-55" b="1">
                <a:latin typeface="Georgia"/>
                <a:cs typeface="Georgia"/>
              </a:rPr>
              <a:t>Michelson-</a:t>
            </a:r>
            <a:r>
              <a:rPr dirty="0" sz="1700" spc="-10" b="1">
                <a:latin typeface="Georgia"/>
                <a:cs typeface="Georgia"/>
              </a:rPr>
              <a:t>Morley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75411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90"/>
              <a:t> </a:t>
            </a:r>
            <a:r>
              <a:rPr dirty="0" spc="-65"/>
              <a:t>Michelson-</a:t>
            </a:r>
            <a:r>
              <a:rPr dirty="0" spc="-50"/>
              <a:t>Morley</a:t>
            </a:r>
            <a:r>
              <a:rPr dirty="0" spc="-80"/>
              <a:t> </a:t>
            </a:r>
            <a:r>
              <a:rPr dirty="0"/>
              <a:t>experiment</a:t>
            </a:r>
            <a:r>
              <a:rPr dirty="0" spc="-85"/>
              <a:t> </a:t>
            </a:r>
            <a:r>
              <a:rPr dirty="0" spc="-70"/>
              <a:t>was</a:t>
            </a:r>
            <a:r>
              <a:rPr dirty="0" spc="-85"/>
              <a:t> </a:t>
            </a:r>
            <a:r>
              <a:rPr dirty="0" spc="-35"/>
              <a:t>designed</a:t>
            </a:r>
            <a:r>
              <a:rPr dirty="0" spc="-85"/>
              <a:t> </a:t>
            </a:r>
            <a:r>
              <a:rPr dirty="0"/>
              <a:t>to</a:t>
            </a:r>
            <a:r>
              <a:rPr dirty="0" spc="-85"/>
              <a:t> </a:t>
            </a:r>
            <a:r>
              <a:rPr dirty="0" spc="-20"/>
              <a:t>measure.</a:t>
            </a:r>
            <a:r>
              <a:rPr dirty="0" spc="-195"/>
              <a:t> </a:t>
            </a:r>
            <a:r>
              <a:rPr dirty="0"/>
              <a:t>.</a:t>
            </a:r>
            <a:r>
              <a:rPr dirty="0" spc="-195"/>
              <a:t> </a:t>
            </a:r>
            <a:r>
              <a:rPr dirty="0"/>
              <a:t>.</a:t>
            </a:r>
            <a:r>
              <a:rPr dirty="0" spc="-19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826135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different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intervals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carries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080" marR="635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energy </a:t>
            </a:r>
            <a:r>
              <a:rPr dirty="0" sz="2450" spc="-6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10">
                <a:latin typeface="Times New Roman"/>
                <a:cs typeface="Times New Roman"/>
              </a:rPr>
              <a:t> frequency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wavelength).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75411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90"/>
              <a:t> </a:t>
            </a:r>
            <a:r>
              <a:rPr dirty="0" spc="-65"/>
              <a:t>Michelson-</a:t>
            </a:r>
            <a:r>
              <a:rPr dirty="0" spc="-50"/>
              <a:t>Morley</a:t>
            </a:r>
            <a:r>
              <a:rPr dirty="0" spc="-80"/>
              <a:t> </a:t>
            </a:r>
            <a:r>
              <a:rPr dirty="0"/>
              <a:t>experiment</a:t>
            </a:r>
            <a:r>
              <a:rPr dirty="0" spc="-85"/>
              <a:t> </a:t>
            </a:r>
            <a:r>
              <a:rPr dirty="0" spc="-70"/>
              <a:t>was</a:t>
            </a:r>
            <a:r>
              <a:rPr dirty="0" spc="-85"/>
              <a:t> </a:t>
            </a:r>
            <a:r>
              <a:rPr dirty="0" spc="-35"/>
              <a:t>designed</a:t>
            </a:r>
            <a:r>
              <a:rPr dirty="0" spc="-85"/>
              <a:t> </a:t>
            </a:r>
            <a:r>
              <a:rPr dirty="0"/>
              <a:t>to</a:t>
            </a:r>
            <a:r>
              <a:rPr dirty="0" spc="-85"/>
              <a:t> </a:t>
            </a:r>
            <a:r>
              <a:rPr dirty="0" spc="-20"/>
              <a:t>measure.</a:t>
            </a:r>
            <a:r>
              <a:rPr dirty="0" spc="-195"/>
              <a:t> </a:t>
            </a:r>
            <a:r>
              <a:rPr dirty="0"/>
              <a:t>.</a:t>
            </a:r>
            <a:r>
              <a:rPr dirty="0" spc="-195"/>
              <a:t> </a:t>
            </a:r>
            <a:r>
              <a:rPr dirty="0"/>
              <a:t>.</a:t>
            </a:r>
            <a:r>
              <a:rPr dirty="0" spc="-19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826897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different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intervals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carries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93065" marR="635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energy </a:t>
            </a:r>
            <a:r>
              <a:rPr dirty="0" sz="2450" spc="-6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10">
                <a:latin typeface="Times New Roman"/>
                <a:cs typeface="Times New Roman"/>
              </a:rPr>
              <a:t> frequency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wavelength).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5"/>
              <a:t> </a:t>
            </a:r>
            <a:r>
              <a:rPr dirty="0" spc="-45"/>
              <a:t>Michelson</a:t>
            </a:r>
            <a:r>
              <a:rPr dirty="0" spc="-5"/>
              <a:t> </a:t>
            </a:r>
            <a:r>
              <a:rPr dirty="0"/>
              <a:t>interferometer</a:t>
            </a:r>
            <a:r>
              <a:rPr dirty="0" spc="-5"/>
              <a:t> </a:t>
            </a:r>
            <a:r>
              <a:rPr dirty="0"/>
              <a:t>measured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45"/>
              <a:t>difference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5"/>
              <a:t> </a:t>
            </a:r>
            <a:r>
              <a:rPr dirty="0"/>
              <a:t>two</a:t>
            </a:r>
            <a:r>
              <a:rPr dirty="0" spc="-5"/>
              <a:t> </a:t>
            </a:r>
            <a:r>
              <a:rPr dirty="0" spc="-10"/>
              <a:t>light </a:t>
            </a:r>
            <a:r>
              <a:rPr dirty="0"/>
              <a:t>beam’s</a:t>
            </a:r>
            <a:r>
              <a:rPr dirty="0" spc="-114"/>
              <a:t> </a:t>
            </a:r>
            <a:r>
              <a:rPr dirty="0"/>
              <a:t>speeds</a:t>
            </a:r>
            <a:r>
              <a:rPr dirty="0" spc="45"/>
              <a:t> </a:t>
            </a:r>
            <a:r>
              <a:rPr dirty="0"/>
              <a:t>by</a:t>
            </a:r>
            <a:r>
              <a:rPr dirty="0" spc="40"/>
              <a:t> </a:t>
            </a:r>
            <a:r>
              <a:rPr dirty="0" spc="-20"/>
              <a:t>measuring.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725805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eyepiece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conveyed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eyepiece.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Whether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arrived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eyepiece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5"/>
              <a:t> </a:t>
            </a:r>
            <a:r>
              <a:rPr dirty="0" spc="-45"/>
              <a:t>Michelson</a:t>
            </a:r>
            <a:r>
              <a:rPr dirty="0" spc="-5"/>
              <a:t> </a:t>
            </a:r>
            <a:r>
              <a:rPr dirty="0"/>
              <a:t>interferometer</a:t>
            </a:r>
            <a:r>
              <a:rPr dirty="0" spc="-5"/>
              <a:t> </a:t>
            </a:r>
            <a:r>
              <a:rPr dirty="0"/>
              <a:t>measured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45"/>
              <a:t>difference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5"/>
              <a:t> </a:t>
            </a:r>
            <a:r>
              <a:rPr dirty="0"/>
              <a:t>two</a:t>
            </a:r>
            <a:r>
              <a:rPr dirty="0" spc="-5"/>
              <a:t> </a:t>
            </a:r>
            <a:r>
              <a:rPr dirty="0" spc="-10"/>
              <a:t>light </a:t>
            </a:r>
            <a:r>
              <a:rPr dirty="0"/>
              <a:t>beam’s</a:t>
            </a:r>
            <a:r>
              <a:rPr dirty="0" spc="-114"/>
              <a:t> </a:t>
            </a:r>
            <a:r>
              <a:rPr dirty="0"/>
              <a:t>speeds</a:t>
            </a:r>
            <a:r>
              <a:rPr dirty="0" spc="45"/>
              <a:t> </a:t>
            </a:r>
            <a:r>
              <a:rPr dirty="0"/>
              <a:t>by</a:t>
            </a:r>
            <a:r>
              <a:rPr dirty="0" spc="40"/>
              <a:t> </a:t>
            </a:r>
            <a:r>
              <a:rPr dirty="0" spc="-20"/>
              <a:t>measuring.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26948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eyepiece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conveyed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eyepiece.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Whether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arrived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eyepiece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45"/>
              <a:t>Michelson</a:t>
            </a:r>
            <a:r>
              <a:rPr dirty="0" spc="140"/>
              <a:t> </a:t>
            </a:r>
            <a:r>
              <a:rPr dirty="0"/>
              <a:t>and</a:t>
            </a:r>
            <a:r>
              <a:rPr dirty="0" spc="140"/>
              <a:t> </a:t>
            </a:r>
            <a:r>
              <a:rPr dirty="0" spc="-25"/>
              <a:t>Morley</a:t>
            </a:r>
            <a:r>
              <a:rPr dirty="0" spc="140"/>
              <a:t> </a:t>
            </a:r>
            <a:r>
              <a:rPr dirty="0"/>
              <a:t>rotated</a:t>
            </a:r>
            <a:r>
              <a:rPr dirty="0" spc="140"/>
              <a:t> </a:t>
            </a:r>
            <a:r>
              <a:rPr dirty="0"/>
              <a:t>their</a:t>
            </a:r>
            <a:r>
              <a:rPr dirty="0" spc="135"/>
              <a:t> </a:t>
            </a:r>
            <a:r>
              <a:rPr dirty="0"/>
              <a:t>apparatus</a:t>
            </a:r>
            <a:r>
              <a:rPr dirty="0" spc="135"/>
              <a:t> </a:t>
            </a:r>
            <a:r>
              <a:rPr dirty="0" spc="-20"/>
              <a:t>because.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5086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  <a:tab pos="1183640" algn="l"/>
                <a:tab pos="2426970" algn="l"/>
                <a:tab pos="2963545" algn="l"/>
                <a:tab pos="3799204" algn="l"/>
                <a:tab pos="4167504" algn="l"/>
                <a:tab pos="4869815" algn="l"/>
                <a:tab pos="5262245" algn="l"/>
                <a:tab pos="5695950" algn="l"/>
                <a:tab pos="6869430" algn="l"/>
                <a:tab pos="7665720" algn="l"/>
              </a:tabLst>
            </a:pPr>
            <a:r>
              <a:rPr dirty="0" spc="-20"/>
              <a:t>They</a:t>
            </a:r>
            <a:r>
              <a:rPr dirty="0"/>
              <a:t>	</a:t>
            </a:r>
            <a:r>
              <a:rPr dirty="0" spc="-10"/>
              <a:t>expected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speed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10"/>
              <a:t>light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-10"/>
              <a:t>different</a:t>
            </a:r>
            <a:r>
              <a:rPr dirty="0"/>
              <a:t>	</a:t>
            </a:r>
            <a:r>
              <a:rPr dirty="0" spc="-20"/>
              <a:t>when</a:t>
            </a:r>
            <a:r>
              <a:rPr dirty="0"/>
              <a:t>	</a:t>
            </a:r>
            <a:r>
              <a:rPr dirty="0" spc="-10"/>
              <a:t>their </a:t>
            </a:r>
            <a:r>
              <a:rPr dirty="0" spc="-10"/>
              <a:t>	</a:t>
            </a:r>
            <a:r>
              <a:rPr dirty="0"/>
              <a:t>apparatus</a:t>
            </a:r>
            <a:r>
              <a:rPr dirty="0" spc="185"/>
              <a:t> </a:t>
            </a:r>
            <a:r>
              <a:rPr dirty="0"/>
              <a:t>was</a:t>
            </a:r>
            <a:r>
              <a:rPr dirty="0" spc="185"/>
              <a:t> </a:t>
            </a:r>
            <a:r>
              <a:rPr dirty="0"/>
              <a:t>in</a:t>
            </a:r>
            <a:r>
              <a:rPr dirty="0" spc="180"/>
              <a:t> </a:t>
            </a:r>
            <a:r>
              <a:rPr dirty="0" spc="-10"/>
              <a:t>motion.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245"/>
              <a:t> </a:t>
            </a:r>
            <a:r>
              <a:rPr dirty="0"/>
              <a:t>rotational</a:t>
            </a:r>
            <a:r>
              <a:rPr dirty="0" spc="260"/>
              <a:t> </a:t>
            </a:r>
            <a:r>
              <a:rPr dirty="0"/>
              <a:t>motion</a:t>
            </a:r>
            <a:r>
              <a:rPr dirty="0" spc="254"/>
              <a:t> </a:t>
            </a:r>
            <a:r>
              <a:rPr dirty="0"/>
              <a:t>damped</a:t>
            </a:r>
            <a:r>
              <a:rPr dirty="0" spc="260"/>
              <a:t> </a:t>
            </a:r>
            <a:r>
              <a:rPr dirty="0"/>
              <a:t>out</a:t>
            </a:r>
            <a:r>
              <a:rPr dirty="0" spc="254"/>
              <a:t> </a:t>
            </a:r>
            <a:r>
              <a:rPr dirty="0" spc="-10"/>
              <a:t>vibrations.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They</a:t>
            </a:r>
            <a:r>
              <a:rPr dirty="0" spc="40"/>
              <a:t> </a:t>
            </a:r>
            <a:r>
              <a:rPr dirty="0"/>
              <a:t>expected</a:t>
            </a:r>
            <a:r>
              <a:rPr dirty="0" spc="45"/>
              <a:t> </a:t>
            </a:r>
            <a:r>
              <a:rPr dirty="0"/>
              <a:t>to</a:t>
            </a:r>
            <a:r>
              <a:rPr dirty="0" spc="50"/>
              <a:t> </a:t>
            </a:r>
            <a:r>
              <a:rPr dirty="0" spc="-35"/>
              <a:t>see</a:t>
            </a:r>
            <a:r>
              <a:rPr dirty="0" spc="50"/>
              <a:t> </a:t>
            </a:r>
            <a:r>
              <a:rPr dirty="0" spc="-20"/>
              <a:t>different</a:t>
            </a:r>
            <a:r>
              <a:rPr dirty="0" spc="50"/>
              <a:t> </a:t>
            </a:r>
            <a:r>
              <a:rPr dirty="0" spc="-10"/>
              <a:t>interference</a:t>
            </a:r>
            <a:r>
              <a:rPr dirty="0" spc="45"/>
              <a:t> </a:t>
            </a:r>
            <a:r>
              <a:rPr dirty="0"/>
              <a:t>patterns</a:t>
            </a:r>
            <a:r>
              <a:rPr dirty="0" spc="50"/>
              <a:t> </a:t>
            </a:r>
            <a:r>
              <a:rPr dirty="0"/>
              <a:t>in</a:t>
            </a:r>
            <a:r>
              <a:rPr dirty="0" spc="50"/>
              <a:t> </a:t>
            </a:r>
            <a:r>
              <a:rPr dirty="0" spc="-10"/>
              <a:t>different 	orientations.</a:t>
            </a:r>
          </a:p>
          <a:p>
            <a:pPr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They </a:t>
            </a:r>
            <a:r>
              <a:rPr dirty="0" spc="-10"/>
              <a:t>couldn’t</a:t>
            </a:r>
            <a:r>
              <a:rPr dirty="0" spc="10"/>
              <a:t> </a:t>
            </a:r>
            <a:r>
              <a:rPr dirty="0" spc="-65"/>
              <a:t>know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/>
              <a:t>direction</a:t>
            </a:r>
            <a:r>
              <a:rPr dirty="0" spc="10"/>
              <a:t> </a:t>
            </a:r>
            <a:r>
              <a:rPr dirty="0" spc="-120"/>
              <a:t>of</a:t>
            </a:r>
            <a:r>
              <a:rPr dirty="0" spc="10"/>
              <a:t> </a:t>
            </a:r>
            <a:r>
              <a:rPr dirty="0"/>
              <a:t>Earth’s</a:t>
            </a:r>
            <a:r>
              <a:rPr dirty="0" spc="10"/>
              <a:t> </a:t>
            </a:r>
            <a:r>
              <a:rPr dirty="0"/>
              <a:t>rotation</a:t>
            </a:r>
            <a:r>
              <a:rPr dirty="0" spc="10"/>
              <a:t> </a:t>
            </a:r>
            <a:r>
              <a:rPr dirty="0" spc="-10"/>
              <a:t>accurately 	enough.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45"/>
              <a:t>Michelson</a:t>
            </a:r>
            <a:r>
              <a:rPr dirty="0" spc="140"/>
              <a:t> </a:t>
            </a:r>
            <a:r>
              <a:rPr dirty="0"/>
              <a:t>and</a:t>
            </a:r>
            <a:r>
              <a:rPr dirty="0" spc="140"/>
              <a:t> </a:t>
            </a:r>
            <a:r>
              <a:rPr dirty="0" spc="-25"/>
              <a:t>Morley</a:t>
            </a:r>
            <a:r>
              <a:rPr dirty="0" spc="140"/>
              <a:t> </a:t>
            </a:r>
            <a:r>
              <a:rPr dirty="0"/>
              <a:t>rotated</a:t>
            </a:r>
            <a:r>
              <a:rPr dirty="0" spc="140"/>
              <a:t> </a:t>
            </a:r>
            <a:r>
              <a:rPr dirty="0"/>
              <a:t>their</a:t>
            </a:r>
            <a:r>
              <a:rPr dirty="0" spc="135"/>
              <a:t> </a:t>
            </a:r>
            <a:r>
              <a:rPr dirty="0"/>
              <a:t>apparatus</a:t>
            </a:r>
            <a:r>
              <a:rPr dirty="0" spc="135"/>
              <a:t> </a:t>
            </a:r>
            <a:r>
              <a:rPr dirty="0" spc="-20"/>
              <a:t>because.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87599"/>
            <a:ext cx="8268970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1183005" algn="l"/>
                <a:tab pos="2426335" algn="l"/>
                <a:tab pos="2963545" algn="l"/>
                <a:tab pos="3799204" algn="l"/>
                <a:tab pos="4166870" algn="l"/>
                <a:tab pos="4869815" algn="l"/>
                <a:tab pos="5261610" algn="l"/>
                <a:tab pos="5695315" algn="l"/>
                <a:tab pos="6869430" algn="l"/>
                <a:tab pos="7665720" algn="l"/>
              </a:tabLst>
            </a:pPr>
            <a:r>
              <a:rPr dirty="0" sz="2450" spc="-20">
                <a:latin typeface="Times New Roman"/>
                <a:cs typeface="Times New Roman"/>
              </a:rPr>
              <a:t>They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expected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speed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when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apparatus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motion.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rotational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damped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vibrations.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expected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see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different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patterns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 	orientations.</a:t>
            </a:r>
            <a:endParaRPr sz="2450">
              <a:latin typeface="Times New Roman"/>
              <a:cs typeface="Times New Roman"/>
            </a:endParaRPr>
          </a:p>
          <a:p>
            <a:pPr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 </a:t>
            </a:r>
            <a:r>
              <a:rPr dirty="0" sz="2450" spc="-10">
                <a:latin typeface="Times New Roman"/>
                <a:cs typeface="Times New Roman"/>
              </a:rPr>
              <a:t>couldn’t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know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Earth’s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rotation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accurately 	enough.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35"/>
              <a:t> </a:t>
            </a:r>
            <a:r>
              <a:rPr dirty="0" spc="-45"/>
              <a:t>of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80"/>
              <a:t>following</a:t>
            </a:r>
            <a:r>
              <a:rPr dirty="0" spc="-35"/>
              <a:t> </a:t>
            </a:r>
            <a:r>
              <a:rPr dirty="0"/>
              <a:t>represent</a:t>
            </a:r>
            <a:r>
              <a:rPr dirty="0" spc="-35"/>
              <a:t> </a:t>
            </a:r>
            <a:r>
              <a:rPr dirty="0" spc="-20"/>
              <a:t>possible</a:t>
            </a:r>
            <a:r>
              <a:rPr dirty="0" spc="-35"/>
              <a:t> </a:t>
            </a:r>
            <a:r>
              <a:rPr dirty="0" spc="-25"/>
              <a:t>world</a:t>
            </a:r>
            <a:r>
              <a:rPr dirty="0" spc="-35"/>
              <a:t> </a:t>
            </a:r>
            <a:r>
              <a:rPr dirty="0" spc="-20"/>
              <a:t>lines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person?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2024097"/>
            <a:ext cx="1227536" cy="127896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432675"/>
            <a:ext cx="223266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Orange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Yellow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Green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40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310765" algn="l"/>
              </a:tabLst>
            </a:pPr>
            <a:r>
              <a:rPr dirty="0"/>
              <a:t>Why</a:t>
            </a:r>
            <a:r>
              <a:rPr dirty="0" spc="325"/>
              <a:t> </a:t>
            </a:r>
            <a:r>
              <a:rPr dirty="0"/>
              <a:t>did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 spc="-65"/>
              <a:t>Michelson-</a:t>
            </a:r>
            <a:r>
              <a:rPr dirty="0"/>
              <a:t>Morley</a:t>
            </a:r>
            <a:r>
              <a:rPr dirty="0" spc="330"/>
              <a:t> </a:t>
            </a:r>
            <a:r>
              <a:rPr dirty="0"/>
              <a:t>experiment</a:t>
            </a:r>
            <a:r>
              <a:rPr dirty="0" spc="335"/>
              <a:t> </a:t>
            </a:r>
            <a:r>
              <a:rPr dirty="0"/>
              <a:t>have</a:t>
            </a:r>
            <a:r>
              <a:rPr dirty="0" spc="330"/>
              <a:t> </a:t>
            </a:r>
            <a:r>
              <a:rPr dirty="0"/>
              <a:t>to</a:t>
            </a:r>
            <a:r>
              <a:rPr dirty="0" spc="335"/>
              <a:t> </a:t>
            </a:r>
            <a:r>
              <a:rPr dirty="0"/>
              <a:t>be</a:t>
            </a:r>
            <a:r>
              <a:rPr dirty="0" spc="340"/>
              <a:t> </a:t>
            </a:r>
            <a:r>
              <a:rPr dirty="0" spc="-10"/>
              <a:t>repeated </a:t>
            </a:r>
            <a:r>
              <a:rPr dirty="0"/>
              <a:t>six</a:t>
            </a:r>
            <a:r>
              <a:rPr dirty="0" spc="80"/>
              <a:t> </a:t>
            </a:r>
            <a:r>
              <a:rPr dirty="0"/>
              <a:t>months</a:t>
            </a:r>
            <a:r>
              <a:rPr dirty="0" spc="80"/>
              <a:t> </a:t>
            </a:r>
            <a:r>
              <a:rPr dirty="0" spc="-10"/>
              <a:t>later?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best</a:t>
            </a:r>
            <a:r>
              <a:rPr dirty="0" spc="170"/>
              <a:t> </a:t>
            </a:r>
            <a:r>
              <a:rPr dirty="0" spc="-10"/>
              <a:t>answer.)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1350" cy="39458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Good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should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repeated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guard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against 	error.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Six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months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Earth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way, </a:t>
            </a:r>
            <a:r>
              <a:rPr dirty="0" sz="2450" spc="-55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effectively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rotating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apparatus.</a:t>
            </a:r>
            <a:endParaRPr sz="2450">
              <a:latin typeface="Times New Roman"/>
              <a:cs typeface="Times New Roman"/>
            </a:endParaRPr>
          </a:p>
          <a:p>
            <a:pPr marL="386715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wanted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account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changes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aether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over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386080" marR="698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wanted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account</a:t>
            </a:r>
            <a:r>
              <a:rPr dirty="0" sz="2450" spc="-10">
                <a:latin typeface="Times New Roman"/>
                <a:cs typeface="Times New Roman"/>
              </a:rPr>
              <a:t> for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possible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solar</a:t>
            </a:r>
            <a:r>
              <a:rPr dirty="0" sz="2450" spc="-10">
                <a:latin typeface="Times New Roman"/>
                <a:cs typeface="Times New Roman"/>
              </a:rPr>
              <a:t> system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space.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40">
                <a:latin typeface="Times New Roman"/>
                <a:cs typeface="Times New Roman"/>
              </a:rPr>
              <a:t>Michelson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grant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funding.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34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2.5.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MICHELSON-</a:t>
            </a:r>
            <a:r>
              <a:rPr dirty="0" sz="1200" spc="-10">
                <a:latin typeface="Times New Roman"/>
                <a:cs typeface="Times New Roman"/>
              </a:rPr>
              <a:t>MORLEY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310765" algn="l"/>
              </a:tabLst>
            </a:pPr>
            <a:r>
              <a:rPr dirty="0"/>
              <a:t>Why</a:t>
            </a:r>
            <a:r>
              <a:rPr dirty="0" spc="325"/>
              <a:t> </a:t>
            </a:r>
            <a:r>
              <a:rPr dirty="0"/>
              <a:t>did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 spc="-65"/>
              <a:t>Michelson-</a:t>
            </a:r>
            <a:r>
              <a:rPr dirty="0"/>
              <a:t>Morley</a:t>
            </a:r>
            <a:r>
              <a:rPr dirty="0" spc="330"/>
              <a:t> </a:t>
            </a:r>
            <a:r>
              <a:rPr dirty="0"/>
              <a:t>experiment</a:t>
            </a:r>
            <a:r>
              <a:rPr dirty="0" spc="335"/>
              <a:t> </a:t>
            </a:r>
            <a:r>
              <a:rPr dirty="0"/>
              <a:t>have</a:t>
            </a:r>
            <a:r>
              <a:rPr dirty="0" spc="330"/>
              <a:t> </a:t>
            </a:r>
            <a:r>
              <a:rPr dirty="0"/>
              <a:t>to</a:t>
            </a:r>
            <a:r>
              <a:rPr dirty="0" spc="335"/>
              <a:t> </a:t>
            </a:r>
            <a:r>
              <a:rPr dirty="0"/>
              <a:t>be</a:t>
            </a:r>
            <a:r>
              <a:rPr dirty="0" spc="340"/>
              <a:t> </a:t>
            </a:r>
            <a:r>
              <a:rPr dirty="0" spc="-10"/>
              <a:t>repeated </a:t>
            </a:r>
            <a:r>
              <a:rPr dirty="0"/>
              <a:t>six</a:t>
            </a:r>
            <a:r>
              <a:rPr dirty="0" spc="80"/>
              <a:t> </a:t>
            </a:r>
            <a:r>
              <a:rPr dirty="0"/>
              <a:t>months</a:t>
            </a:r>
            <a:r>
              <a:rPr dirty="0" spc="80"/>
              <a:t> </a:t>
            </a:r>
            <a:r>
              <a:rPr dirty="0" spc="-10"/>
              <a:t>later?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best</a:t>
            </a:r>
            <a:r>
              <a:rPr dirty="0" spc="170"/>
              <a:t> </a:t>
            </a:r>
            <a:r>
              <a:rPr dirty="0" spc="-10"/>
              <a:t>answer.)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8334" cy="45662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Good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should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repeated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guard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against 	error.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Six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months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Earth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way, </a:t>
            </a:r>
            <a:r>
              <a:rPr dirty="0" sz="2450" spc="-55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effectively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rotating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apparatus.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wanted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account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changes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aether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over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393065" marR="698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wanted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account</a:t>
            </a:r>
            <a:r>
              <a:rPr dirty="0" sz="2450" spc="-10">
                <a:latin typeface="Times New Roman"/>
                <a:cs typeface="Times New Roman"/>
              </a:rPr>
              <a:t> for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possible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solar</a:t>
            </a:r>
            <a:r>
              <a:rPr dirty="0" sz="2450" spc="-10">
                <a:latin typeface="Times New Roman"/>
                <a:cs typeface="Times New Roman"/>
              </a:rPr>
              <a:t> system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space.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40">
                <a:latin typeface="Times New Roman"/>
                <a:cs typeface="Times New Roman"/>
              </a:rPr>
              <a:t>Michelson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grant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funding.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338320" algn="l"/>
              </a:tabLst>
            </a:pP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60"/>
              <a:t>following</a:t>
            </a:r>
            <a:r>
              <a:rPr dirty="0" spc="155"/>
              <a:t> </a:t>
            </a:r>
            <a:r>
              <a:rPr dirty="0"/>
              <a:t>represent</a:t>
            </a:r>
            <a:r>
              <a:rPr dirty="0" spc="155"/>
              <a:t> </a:t>
            </a:r>
            <a:r>
              <a:rPr dirty="0"/>
              <a:t>possible</a:t>
            </a:r>
            <a:r>
              <a:rPr dirty="0" spc="155"/>
              <a:t> </a:t>
            </a:r>
            <a:r>
              <a:rPr dirty="0"/>
              <a:t>world</a:t>
            </a:r>
            <a:r>
              <a:rPr dirty="0" spc="150"/>
              <a:t> </a:t>
            </a:r>
            <a:r>
              <a:rPr dirty="0"/>
              <a:t>lines</a:t>
            </a:r>
            <a:r>
              <a:rPr dirty="0" spc="155"/>
              <a:t> </a:t>
            </a:r>
            <a:r>
              <a:rPr dirty="0"/>
              <a:t>for</a:t>
            </a:r>
            <a:r>
              <a:rPr dirty="0" spc="155"/>
              <a:t> </a:t>
            </a:r>
            <a:r>
              <a:rPr dirty="0"/>
              <a:t>a</a:t>
            </a:r>
            <a:r>
              <a:rPr dirty="0" spc="155"/>
              <a:t> </a:t>
            </a:r>
            <a:r>
              <a:rPr dirty="0" spc="-10"/>
              <a:t>radio message</a:t>
            </a:r>
            <a:r>
              <a:rPr dirty="0" spc="40"/>
              <a:t> </a:t>
            </a:r>
            <a:r>
              <a:rPr dirty="0"/>
              <a:t>traveling</a:t>
            </a:r>
            <a:r>
              <a:rPr dirty="0" spc="45"/>
              <a:t> </a:t>
            </a:r>
            <a:r>
              <a:rPr dirty="0"/>
              <a:t>through</a:t>
            </a:r>
            <a:r>
              <a:rPr dirty="0" spc="50"/>
              <a:t> </a:t>
            </a:r>
            <a:r>
              <a:rPr dirty="0" spc="-10"/>
              <a:t>space?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2024097"/>
            <a:ext cx="1227536" cy="127896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432675"/>
            <a:ext cx="131635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Orange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Yellow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Green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90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2.1.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SPACETIME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DIAGRAMS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338320" algn="l"/>
              </a:tabLst>
            </a:pP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60"/>
              <a:t>following</a:t>
            </a:r>
            <a:r>
              <a:rPr dirty="0" spc="155"/>
              <a:t> </a:t>
            </a:r>
            <a:r>
              <a:rPr dirty="0"/>
              <a:t>represent</a:t>
            </a:r>
            <a:r>
              <a:rPr dirty="0" spc="155"/>
              <a:t> </a:t>
            </a:r>
            <a:r>
              <a:rPr dirty="0"/>
              <a:t>possible</a:t>
            </a:r>
            <a:r>
              <a:rPr dirty="0" spc="155"/>
              <a:t> </a:t>
            </a:r>
            <a:r>
              <a:rPr dirty="0"/>
              <a:t>world</a:t>
            </a:r>
            <a:r>
              <a:rPr dirty="0" spc="150"/>
              <a:t> </a:t>
            </a:r>
            <a:r>
              <a:rPr dirty="0"/>
              <a:t>lines</a:t>
            </a:r>
            <a:r>
              <a:rPr dirty="0" spc="155"/>
              <a:t> </a:t>
            </a:r>
            <a:r>
              <a:rPr dirty="0"/>
              <a:t>for</a:t>
            </a:r>
            <a:r>
              <a:rPr dirty="0" spc="155"/>
              <a:t> </a:t>
            </a:r>
            <a:r>
              <a:rPr dirty="0"/>
              <a:t>a</a:t>
            </a:r>
            <a:r>
              <a:rPr dirty="0" spc="155"/>
              <a:t> </a:t>
            </a:r>
            <a:r>
              <a:rPr dirty="0" spc="-10"/>
              <a:t>radio message</a:t>
            </a:r>
            <a:r>
              <a:rPr dirty="0" spc="40"/>
              <a:t> </a:t>
            </a:r>
            <a:r>
              <a:rPr dirty="0"/>
              <a:t>traveling</a:t>
            </a:r>
            <a:r>
              <a:rPr dirty="0" spc="45"/>
              <a:t> </a:t>
            </a:r>
            <a:r>
              <a:rPr dirty="0"/>
              <a:t>through</a:t>
            </a:r>
            <a:r>
              <a:rPr dirty="0" spc="50"/>
              <a:t> </a:t>
            </a:r>
            <a:r>
              <a:rPr dirty="0" spc="-10"/>
              <a:t>space?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948" y="2024097"/>
            <a:ext cx="1227536" cy="127896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432675"/>
            <a:ext cx="184467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Orange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Yellow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Green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2025-01-21T14:44:09Z</dcterms:created>
  <dcterms:modified xsi:type="dcterms:W3CDTF">2025-01-21T14:44:09Z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4.12.0 (1.40.24)</vt:lpwstr>
  </property>
  <property fmtid="{D5CDD505-2E9C-101B-9397-08002B2CF9AE}" pid="6" name="Producer">
    <vt:lpwstr>MiKTeX pdfTeX-1.40.24</vt:lpwstr>
  </property>
</Properties>
</file>